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Telegraf" charset="1" panose="00000500000000000000"/>
      <p:regular r:id="rId10"/>
    </p:embeddedFont>
    <p:embeddedFont>
      <p:font typeface="Telegraf Bold" charset="1" panose="00000800000000000000"/>
      <p:regular r:id="rId11"/>
    </p:embeddedFont>
    <p:embeddedFont>
      <p:font typeface="Telegraf Bold" charset="1" panose="00000800000000000000"/>
      <p:regular r:id="rId12"/>
    </p:embeddedFont>
    <p:embeddedFont>
      <p:font typeface="Telegraf Bold Bold" charset="1" panose="00000A00000000000000"/>
      <p:regular r:id="rId13"/>
    </p:embeddedFont>
    <p:embeddedFont>
      <p:font typeface="Big Shoulders Display" charset="1" panose="00000000000000000000"/>
      <p:regular r:id="rId14"/>
    </p:embeddedFont>
    <p:embeddedFont>
      <p:font typeface="Big Shoulders Display Bold" charset="1" panose="00000000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slides/slide1.xml" Type="http://schemas.openxmlformats.org/officeDocument/2006/relationships/slide"/><Relationship Id="rId17" Target="slides/slide2.xml" Type="http://schemas.openxmlformats.org/officeDocument/2006/relationships/slide"/><Relationship Id="rId18" Target="slides/slide3.xml" Type="http://schemas.openxmlformats.org/officeDocument/2006/relationships/slide"/><Relationship Id="rId19" Target="slides/slide4.xml" Type="http://schemas.openxmlformats.org/officeDocument/2006/relationships/slide"/><Relationship Id="rId2" Target="presProps.xml" Type="http://schemas.openxmlformats.org/officeDocument/2006/relationships/presProps"/><Relationship Id="rId20" Target="slides/slide5.xml" Type="http://schemas.openxmlformats.org/officeDocument/2006/relationships/slide"/><Relationship Id="rId21" Target="slides/slide6.xml" Type="http://schemas.openxmlformats.org/officeDocument/2006/relationships/slide"/><Relationship Id="rId22" Target="slides/slide7.xml" Type="http://schemas.openxmlformats.org/officeDocument/2006/relationships/slide"/><Relationship Id="rId23" Target="slides/slide8.xml" Type="http://schemas.openxmlformats.org/officeDocument/2006/relationships/slide"/><Relationship Id="rId24" Target="slides/slide9.xml" Type="http://schemas.openxmlformats.org/officeDocument/2006/relationships/slide"/><Relationship Id="rId25" Target="slides/slide10.xml" Type="http://schemas.openxmlformats.org/officeDocument/2006/relationships/slide"/><Relationship Id="rId26" Target="slides/slide11.xml" Type="http://schemas.openxmlformats.org/officeDocument/2006/relationships/slide"/><Relationship Id="rId27" Target="slides/slide12.xml" Type="http://schemas.openxmlformats.org/officeDocument/2006/relationships/slide"/><Relationship Id="rId28" Target="slides/slide13.xml" Type="http://schemas.openxmlformats.org/officeDocument/2006/relationships/slide"/><Relationship Id="rId29" Target="slides/slide14.xml" Type="http://schemas.openxmlformats.org/officeDocument/2006/relationships/slide"/><Relationship Id="rId3" Target="viewProps.xml" Type="http://schemas.openxmlformats.org/officeDocument/2006/relationships/viewProps"/><Relationship Id="rId30" Target="slides/slide15.xml" Type="http://schemas.openxmlformats.org/officeDocument/2006/relationships/slide"/><Relationship Id="rId31" Target="slides/slide16.xml" Type="http://schemas.openxmlformats.org/officeDocument/2006/relationships/slide"/><Relationship Id="rId32" Target="slides/slide17.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media/image41.png" Type="http://schemas.openxmlformats.org/officeDocument/2006/relationships/image"/><Relationship Id="rId43" Target="../media/image42.svg" Type="http://schemas.openxmlformats.org/officeDocument/2006/relationships/image"/><Relationship Id="rId44" Target="../media/image43.png" Type="http://schemas.openxmlformats.org/officeDocument/2006/relationships/image"/><Relationship Id="rId45" Target="../media/image44.svg" Type="http://schemas.openxmlformats.org/officeDocument/2006/relationships/image"/><Relationship Id="rId46" Target="../media/image45.png" Type="http://schemas.openxmlformats.org/officeDocument/2006/relationships/image"/><Relationship Id="rId47" Target="../media/image46.svg" Type="http://schemas.openxmlformats.org/officeDocument/2006/relationships/image"/><Relationship Id="rId48" Target="../media/image47.png" Type="http://schemas.openxmlformats.org/officeDocument/2006/relationships/image"/><Relationship Id="rId49" Target="../media/image48.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png" Type="http://schemas.openxmlformats.org/officeDocument/2006/relationships/image"/><Relationship Id="rId11" Target="../media/image59.svg" Type="http://schemas.openxmlformats.org/officeDocument/2006/relationships/image"/><Relationship Id="rId12" Target="../media/image60.png" Type="http://schemas.openxmlformats.org/officeDocument/2006/relationships/image"/><Relationship Id="rId13" Target="../media/image61.svg" Type="http://schemas.openxmlformats.org/officeDocument/2006/relationships/image"/><Relationship Id="rId2" Target="../media/image50.png" Type="http://schemas.openxmlformats.org/officeDocument/2006/relationships/image"/><Relationship Id="rId3" Target="../media/image51.svg" Type="http://schemas.openxmlformats.org/officeDocument/2006/relationships/image"/><Relationship Id="rId4" Target="../media/image52.png" Type="http://schemas.openxmlformats.org/officeDocument/2006/relationships/image"/><Relationship Id="rId5" Target="../media/image53.svg" Type="http://schemas.openxmlformats.org/officeDocument/2006/relationships/image"/><Relationship Id="rId6" Target="../media/image54.png" Type="http://schemas.openxmlformats.org/officeDocument/2006/relationships/image"/><Relationship Id="rId7" Target="../media/image55.svg" Type="http://schemas.openxmlformats.org/officeDocument/2006/relationships/image"/><Relationship Id="rId8" Target="../media/image56.png" Type="http://schemas.openxmlformats.org/officeDocument/2006/relationships/image"/><Relationship Id="rId9" Target="../media/image5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2.png" Type="http://schemas.openxmlformats.org/officeDocument/2006/relationships/image"/><Relationship Id="rId3" Target="../media/image63.svg" Type="http://schemas.openxmlformats.org/officeDocument/2006/relationships/image"/><Relationship Id="rId4" Target="../media/image64.png" Type="http://schemas.openxmlformats.org/officeDocument/2006/relationships/image"/><Relationship Id="rId5" Target="../media/image6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6.png" Type="http://schemas.openxmlformats.org/officeDocument/2006/relationships/image"/><Relationship Id="rId3" Target="../media/image67.svg" Type="http://schemas.openxmlformats.org/officeDocument/2006/relationships/image"/><Relationship Id="rId4" Target="../media/image50.png" Type="http://schemas.openxmlformats.org/officeDocument/2006/relationships/image"/><Relationship Id="rId5" Target="../media/image51.svg" Type="http://schemas.openxmlformats.org/officeDocument/2006/relationships/image"/><Relationship Id="rId6" Target="../media/image68.png" Type="http://schemas.openxmlformats.org/officeDocument/2006/relationships/image"/><Relationship Id="rId7" Target="../media/image69.svg" Type="http://schemas.openxmlformats.org/officeDocument/2006/relationships/image"/><Relationship Id="rId8" Target="../media/image7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78.svg" Type="http://schemas.openxmlformats.org/officeDocument/2006/relationships/image"/><Relationship Id="rId12" Target="../media/image79.png" Type="http://schemas.openxmlformats.org/officeDocument/2006/relationships/image"/><Relationship Id="rId13" Target="../media/image80.svg" Type="http://schemas.openxmlformats.org/officeDocument/2006/relationships/image"/><Relationship Id="rId14" Target="../media/image81.png" Type="http://schemas.openxmlformats.org/officeDocument/2006/relationships/image"/><Relationship Id="rId15" Target="../media/image82.svg" Type="http://schemas.openxmlformats.org/officeDocument/2006/relationships/image"/><Relationship Id="rId16" Target="../media/image83.png" Type="http://schemas.openxmlformats.org/officeDocument/2006/relationships/image"/><Relationship Id="rId17" Target="../media/image84.svg" Type="http://schemas.openxmlformats.org/officeDocument/2006/relationships/image"/><Relationship Id="rId2" Target="../media/image50.png" Type="http://schemas.openxmlformats.org/officeDocument/2006/relationships/image"/><Relationship Id="rId3" Target="../media/image51.svg" Type="http://schemas.openxmlformats.org/officeDocument/2006/relationships/image"/><Relationship Id="rId4" Target="../media/image71.png" Type="http://schemas.openxmlformats.org/officeDocument/2006/relationships/image"/><Relationship Id="rId5" Target="../media/image72.svg" Type="http://schemas.openxmlformats.org/officeDocument/2006/relationships/image"/><Relationship Id="rId6" Target="../media/image73.png" Type="http://schemas.openxmlformats.org/officeDocument/2006/relationships/image"/><Relationship Id="rId7" Target="../media/image74.svg" Type="http://schemas.openxmlformats.org/officeDocument/2006/relationships/image"/><Relationship Id="rId8" Target="../media/image75.png" Type="http://schemas.openxmlformats.org/officeDocument/2006/relationships/image"/><Relationship Id="rId9" Target="../media/image7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5.png" Type="http://schemas.openxmlformats.org/officeDocument/2006/relationships/image"/><Relationship Id="rId3" Target="../media/image86.svg" Type="http://schemas.openxmlformats.org/officeDocument/2006/relationships/image"/><Relationship Id="rId4" Target="../media/image87.png" Type="http://schemas.openxmlformats.org/officeDocument/2006/relationships/image"/><Relationship Id="rId5" Target="../media/image88.svg" Type="http://schemas.openxmlformats.org/officeDocument/2006/relationships/image"/><Relationship Id="rId6" Target="../media/image75.png" Type="http://schemas.openxmlformats.org/officeDocument/2006/relationships/image"/><Relationship Id="rId7" Target="../media/image76.svg" Type="http://schemas.openxmlformats.org/officeDocument/2006/relationships/image"/><Relationship Id="rId8" Target="../media/image73.png" Type="http://schemas.openxmlformats.org/officeDocument/2006/relationships/image"/><Relationship Id="rId9" Target="../media/image7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png" Type="http://schemas.openxmlformats.org/officeDocument/2006/relationships/image"/><Relationship Id="rId11" Target="../media/image44.svg" Type="http://schemas.openxmlformats.org/officeDocument/2006/relationships/image"/><Relationship Id="rId12" Target="../media/image45.png" Type="http://schemas.openxmlformats.org/officeDocument/2006/relationships/image"/><Relationship Id="rId13" Target="../media/image46.svg" Type="http://schemas.openxmlformats.org/officeDocument/2006/relationships/image"/><Relationship Id="rId14" Target="../media/image47.png" Type="http://schemas.openxmlformats.org/officeDocument/2006/relationships/image"/><Relationship Id="rId15" Target="../media/image48.svg" Type="http://schemas.openxmlformats.org/officeDocument/2006/relationships/image"/><Relationship Id="rId2" Target="../media/image35.png" Type="http://schemas.openxmlformats.org/officeDocument/2006/relationships/image"/><Relationship Id="rId3" Target="../media/image36.sv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41.png" Type="http://schemas.openxmlformats.org/officeDocument/2006/relationships/image"/><Relationship Id="rId9" Target="../media/image4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7.png" Type="http://schemas.openxmlformats.org/officeDocument/2006/relationships/image"/><Relationship Id="rId11" Target="../media/image98.svg" Type="http://schemas.openxmlformats.org/officeDocument/2006/relationships/image"/><Relationship Id="rId12" Target="../media/image99.png" Type="http://schemas.openxmlformats.org/officeDocument/2006/relationships/image"/><Relationship Id="rId13" Target="../media/image100.svg" Type="http://schemas.openxmlformats.org/officeDocument/2006/relationships/image"/><Relationship Id="rId2" Target="../media/image91.png" Type="http://schemas.openxmlformats.org/officeDocument/2006/relationships/image"/><Relationship Id="rId3" Target="../media/image92.svg" Type="http://schemas.openxmlformats.org/officeDocument/2006/relationships/image"/><Relationship Id="rId4" Target="../media/image93.png" Type="http://schemas.openxmlformats.org/officeDocument/2006/relationships/image"/><Relationship Id="rId5" Target="../media/image94.svg" Type="http://schemas.openxmlformats.org/officeDocument/2006/relationships/image"/><Relationship Id="rId6" Target="../media/image95.png" Type="http://schemas.openxmlformats.org/officeDocument/2006/relationships/image"/><Relationship Id="rId7" Target="../media/image96.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7.png" Type="http://schemas.openxmlformats.org/officeDocument/2006/relationships/image"/><Relationship Id="rId11" Target="../media/image98.svg" Type="http://schemas.openxmlformats.org/officeDocument/2006/relationships/image"/><Relationship Id="rId12" Target="../media/image99.png" Type="http://schemas.openxmlformats.org/officeDocument/2006/relationships/image"/><Relationship Id="rId13" Target="../media/image100.svg" Type="http://schemas.openxmlformats.org/officeDocument/2006/relationships/image"/><Relationship Id="rId14" Target="../media/image101.png" Type="http://schemas.openxmlformats.org/officeDocument/2006/relationships/image"/><Relationship Id="rId2" Target="../media/image91.png" Type="http://schemas.openxmlformats.org/officeDocument/2006/relationships/image"/><Relationship Id="rId3" Target="../media/image92.svg" Type="http://schemas.openxmlformats.org/officeDocument/2006/relationships/image"/><Relationship Id="rId4" Target="../media/image93.png" Type="http://schemas.openxmlformats.org/officeDocument/2006/relationships/image"/><Relationship Id="rId5" Target="../media/image94.svg" Type="http://schemas.openxmlformats.org/officeDocument/2006/relationships/image"/><Relationship Id="rId6" Target="../media/image95.png" Type="http://schemas.openxmlformats.org/officeDocument/2006/relationships/image"/><Relationship Id="rId7" Target="../media/image96.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7.png" Type="http://schemas.openxmlformats.org/officeDocument/2006/relationships/image"/><Relationship Id="rId11" Target="../media/image98.svg" Type="http://schemas.openxmlformats.org/officeDocument/2006/relationships/image"/><Relationship Id="rId12" Target="../media/image99.png" Type="http://schemas.openxmlformats.org/officeDocument/2006/relationships/image"/><Relationship Id="rId13" Target="../media/image100.svg" Type="http://schemas.openxmlformats.org/officeDocument/2006/relationships/image"/><Relationship Id="rId14" Target="../media/image101.png" Type="http://schemas.openxmlformats.org/officeDocument/2006/relationships/image"/><Relationship Id="rId2" Target="../media/image91.png" Type="http://schemas.openxmlformats.org/officeDocument/2006/relationships/image"/><Relationship Id="rId3" Target="../media/image92.svg" Type="http://schemas.openxmlformats.org/officeDocument/2006/relationships/image"/><Relationship Id="rId4" Target="../media/image93.png" Type="http://schemas.openxmlformats.org/officeDocument/2006/relationships/image"/><Relationship Id="rId5" Target="../media/image94.svg" Type="http://schemas.openxmlformats.org/officeDocument/2006/relationships/image"/><Relationship Id="rId6" Target="../media/image95.png" Type="http://schemas.openxmlformats.org/officeDocument/2006/relationships/image"/><Relationship Id="rId7" Target="../media/image96.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2.png" Type="http://schemas.openxmlformats.org/officeDocument/2006/relationships/image"/><Relationship Id="rId3" Target="../media/image63.svg" Type="http://schemas.openxmlformats.org/officeDocument/2006/relationships/image"/><Relationship Id="rId4" Target="../media/image64.png" Type="http://schemas.openxmlformats.org/officeDocument/2006/relationships/image"/><Relationship Id="rId5" Target="../media/image65.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2.png" Type="http://schemas.openxmlformats.org/officeDocument/2006/relationships/image"/><Relationship Id="rId3" Target="../media/image10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57691" y="-241880"/>
            <a:ext cx="14549341" cy="4506690"/>
            <a:chOff x="0" y="0"/>
            <a:chExt cx="19399121" cy="6008919"/>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020545" cy="5819210"/>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false" rot="0">
              <a:off x="5266383" y="0"/>
              <a:ext cx="4285054" cy="5819210"/>
            </a:xfrm>
            <a:prstGeom prst="rect">
              <a:avLst/>
            </a:prstGeom>
          </p:spPr>
        </p:pic>
        <p:pic>
          <p:nvPicPr>
            <p:cNvPr name="Picture 5" id="5"/>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0543347" y="0"/>
              <a:ext cx="3904161" cy="5819210"/>
            </a:xfrm>
            <a:prstGeom prst="rect">
              <a:avLst/>
            </a:prstGeom>
          </p:spPr>
        </p:pic>
        <p:pic>
          <p:nvPicPr>
            <p:cNvPr name="Picture 6" id="6"/>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0">
              <a:off x="2417422" y="0"/>
              <a:ext cx="4115768" cy="5819210"/>
            </a:xfrm>
            <a:prstGeom prst="rect">
              <a:avLst/>
            </a:prstGeom>
          </p:spPr>
        </p:pic>
        <p:pic>
          <p:nvPicPr>
            <p:cNvPr name="Picture 7" id="7"/>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7557036" y="189710"/>
              <a:ext cx="3988804" cy="5819210"/>
            </a:xfrm>
            <a:prstGeom prst="rect">
              <a:avLst/>
            </a:prstGeom>
          </p:spPr>
        </p:pic>
        <p:pic>
          <p:nvPicPr>
            <p:cNvPr name="Picture 8" id="8"/>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15389157" y="0"/>
              <a:ext cx="4009964" cy="5819210"/>
            </a:xfrm>
            <a:prstGeom prst="rect">
              <a:avLst/>
            </a:prstGeom>
          </p:spPr>
        </p:pic>
        <p:pic>
          <p:nvPicPr>
            <p:cNvPr name="Picture 9" id="9"/>
            <p:cNvPicPr>
              <a:picLocks noChangeAspect="true"/>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0" t="0" r="0" b="0"/>
            <a:stretch>
              <a:fillRect/>
            </a:stretch>
          </p:blipFill>
          <p:spPr>
            <a:xfrm flipH="true" flipV="false" rot="0">
              <a:off x="13124958" y="0"/>
              <a:ext cx="4062866" cy="5819210"/>
            </a:xfrm>
            <a:prstGeom prst="rect">
              <a:avLst/>
            </a:prstGeom>
          </p:spPr>
        </p:pic>
      </p:grpSp>
      <p:grpSp>
        <p:nvGrpSpPr>
          <p:cNvPr name="Group 10" id="10"/>
          <p:cNvGrpSpPr/>
          <p:nvPr/>
        </p:nvGrpSpPr>
        <p:grpSpPr>
          <a:xfrm rot="0">
            <a:off x="1754141" y="1736617"/>
            <a:ext cx="14506192" cy="7521683"/>
            <a:chOff x="0" y="0"/>
            <a:chExt cx="2989952" cy="1550336"/>
          </a:xfrm>
        </p:grpSpPr>
        <p:sp>
          <p:nvSpPr>
            <p:cNvPr name="Freeform 11" id="11"/>
            <p:cNvSpPr/>
            <p:nvPr/>
          </p:nvSpPr>
          <p:spPr>
            <a:xfrm>
              <a:off x="16510" y="11430"/>
              <a:ext cx="2959472" cy="1526206"/>
            </a:xfrm>
            <a:custGeom>
              <a:avLst/>
              <a:gdLst/>
              <a:ahLst/>
              <a:cxnLst/>
              <a:rect r="r" b="b" t="t" l="l"/>
              <a:pathLst>
                <a:path h="1526206" w="2959472">
                  <a:moveTo>
                    <a:pt x="1270" y="0"/>
                  </a:moveTo>
                  <a:lnTo>
                    <a:pt x="2959472" y="15240"/>
                  </a:lnTo>
                  <a:lnTo>
                    <a:pt x="2927722" y="1526206"/>
                  </a:lnTo>
                  <a:lnTo>
                    <a:pt x="1068831" y="1526206"/>
                  </a:lnTo>
                  <a:lnTo>
                    <a:pt x="0" y="1499536"/>
                  </a:lnTo>
                  <a:lnTo>
                    <a:pt x="11430" y="499240"/>
                  </a:lnTo>
                  <a:close/>
                </a:path>
              </a:pathLst>
            </a:custGeom>
            <a:solidFill>
              <a:srgbClr val="FAFAFA"/>
            </a:solidFill>
          </p:spPr>
        </p:sp>
        <p:sp>
          <p:nvSpPr>
            <p:cNvPr name="Freeform 12" id="12"/>
            <p:cNvSpPr/>
            <p:nvPr/>
          </p:nvSpPr>
          <p:spPr>
            <a:xfrm>
              <a:off x="0" y="-1270"/>
              <a:ext cx="2988682" cy="1551606"/>
            </a:xfrm>
            <a:custGeom>
              <a:avLst/>
              <a:gdLst/>
              <a:ahLst/>
              <a:cxnLst/>
              <a:rect r="r" b="b" t="t" l="l"/>
              <a:pathLst>
                <a:path h="1551606" w="2988682">
                  <a:moveTo>
                    <a:pt x="2954392" y="1526206"/>
                  </a:moveTo>
                  <a:cubicBezTo>
                    <a:pt x="2951852" y="1530016"/>
                    <a:pt x="2948042" y="1535096"/>
                    <a:pt x="2944232" y="1538906"/>
                  </a:cubicBezTo>
                  <a:cubicBezTo>
                    <a:pt x="2940422" y="1541446"/>
                    <a:pt x="2935342" y="1543986"/>
                    <a:pt x="2931532" y="1543986"/>
                  </a:cubicBezTo>
                  <a:cubicBezTo>
                    <a:pt x="2828278" y="1542716"/>
                    <a:pt x="2703287" y="1549066"/>
                    <a:pt x="2575980" y="1551606"/>
                  </a:cubicBezTo>
                  <a:cubicBezTo>
                    <a:pt x="2536631" y="1551606"/>
                    <a:pt x="2494967" y="1550336"/>
                    <a:pt x="2455618" y="1550336"/>
                  </a:cubicBezTo>
                  <a:cubicBezTo>
                    <a:pt x="2367661" y="1549066"/>
                    <a:pt x="2279704" y="1547796"/>
                    <a:pt x="2191747" y="1547796"/>
                  </a:cubicBezTo>
                  <a:lnTo>
                    <a:pt x="1904729" y="1547796"/>
                  </a:lnTo>
                  <a:cubicBezTo>
                    <a:pt x="1839919" y="1547796"/>
                    <a:pt x="1777423" y="1546526"/>
                    <a:pt x="1712613" y="1546526"/>
                  </a:cubicBezTo>
                  <a:cubicBezTo>
                    <a:pt x="1657061" y="1546526"/>
                    <a:pt x="1599195" y="1546526"/>
                    <a:pt x="1543643" y="1547796"/>
                  </a:cubicBezTo>
                  <a:lnTo>
                    <a:pt x="1508923" y="1547796"/>
                  </a:lnTo>
                  <a:cubicBezTo>
                    <a:pt x="1427910" y="1546526"/>
                    <a:pt x="525193" y="1545256"/>
                    <a:pt x="444180" y="1542716"/>
                  </a:cubicBezTo>
                  <a:cubicBezTo>
                    <a:pt x="395572" y="1541446"/>
                    <a:pt x="346965" y="1536366"/>
                    <a:pt x="298357" y="1533826"/>
                  </a:cubicBezTo>
                  <a:cubicBezTo>
                    <a:pt x="210400" y="1528746"/>
                    <a:pt x="122443" y="1524936"/>
                    <a:pt x="41910" y="1519856"/>
                  </a:cubicBezTo>
                  <a:cubicBezTo>
                    <a:pt x="33020" y="1518586"/>
                    <a:pt x="24130" y="1516046"/>
                    <a:pt x="16510" y="1512236"/>
                  </a:cubicBezTo>
                  <a:cubicBezTo>
                    <a:pt x="5080" y="1507156"/>
                    <a:pt x="0" y="1495726"/>
                    <a:pt x="1270" y="1481043"/>
                  </a:cubicBezTo>
                  <a:cubicBezTo>
                    <a:pt x="2540" y="1414838"/>
                    <a:pt x="3810" y="1347492"/>
                    <a:pt x="3810" y="1281287"/>
                  </a:cubicBezTo>
                  <a:cubicBezTo>
                    <a:pt x="5080" y="1213940"/>
                    <a:pt x="17780" y="507375"/>
                    <a:pt x="17780" y="440028"/>
                  </a:cubicBezTo>
                  <a:cubicBezTo>
                    <a:pt x="19050" y="374965"/>
                    <a:pt x="20320" y="309902"/>
                    <a:pt x="19050" y="243697"/>
                  </a:cubicBezTo>
                  <a:cubicBezTo>
                    <a:pt x="17780" y="178633"/>
                    <a:pt x="16510" y="114711"/>
                    <a:pt x="6350" y="48260"/>
                  </a:cubicBezTo>
                  <a:cubicBezTo>
                    <a:pt x="5080" y="35560"/>
                    <a:pt x="2540" y="22860"/>
                    <a:pt x="1270" y="10160"/>
                  </a:cubicBezTo>
                  <a:cubicBezTo>
                    <a:pt x="3810" y="8890"/>
                    <a:pt x="5080" y="7620"/>
                    <a:pt x="6350" y="7620"/>
                  </a:cubicBezTo>
                  <a:cubicBezTo>
                    <a:pt x="34290" y="6350"/>
                    <a:pt x="73835" y="5080"/>
                    <a:pt x="124757" y="3810"/>
                  </a:cubicBezTo>
                  <a:cubicBezTo>
                    <a:pt x="196512" y="1270"/>
                    <a:pt x="270581" y="1270"/>
                    <a:pt x="342335" y="1270"/>
                  </a:cubicBezTo>
                  <a:cubicBezTo>
                    <a:pt x="432607" y="2540"/>
                    <a:pt x="1344582" y="5080"/>
                    <a:pt x="1434854" y="6350"/>
                  </a:cubicBezTo>
                  <a:cubicBezTo>
                    <a:pt x="1522811" y="7620"/>
                    <a:pt x="1610768" y="7620"/>
                    <a:pt x="1698725" y="7620"/>
                  </a:cubicBezTo>
                  <a:cubicBezTo>
                    <a:pt x="1747333" y="7620"/>
                    <a:pt x="1795941" y="7620"/>
                    <a:pt x="1844548" y="8890"/>
                  </a:cubicBezTo>
                  <a:cubicBezTo>
                    <a:pt x="1939449" y="11430"/>
                    <a:pt x="2036665" y="10160"/>
                    <a:pt x="2131566" y="2540"/>
                  </a:cubicBezTo>
                  <a:cubicBezTo>
                    <a:pt x="2170915" y="0"/>
                    <a:pt x="2210264" y="2540"/>
                    <a:pt x="2249613" y="2540"/>
                  </a:cubicBezTo>
                  <a:cubicBezTo>
                    <a:pt x="2337570" y="2540"/>
                    <a:pt x="2425528" y="1270"/>
                    <a:pt x="2513485" y="3810"/>
                  </a:cubicBezTo>
                  <a:cubicBezTo>
                    <a:pt x="2624588" y="6350"/>
                    <a:pt x="2733377" y="13970"/>
                    <a:pt x="2844481" y="17780"/>
                  </a:cubicBezTo>
                  <a:cubicBezTo>
                    <a:pt x="2893089" y="20320"/>
                    <a:pt x="2922642" y="19050"/>
                    <a:pt x="2949312" y="21590"/>
                  </a:cubicBezTo>
                  <a:cubicBezTo>
                    <a:pt x="2958202" y="22860"/>
                    <a:pt x="2967092" y="25400"/>
                    <a:pt x="2975982" y="27940"/>
                  </a:cubicBezTo>
                  <a:cubicBezTo>
                    <a:pt x="2983602" y="30480"/>
                    <a:pt x="2987412" y="36830"/>
                    <a:pt x="2987412" y="46990"/>
                  </a:cubicBezTo>
                  <a:cubicBezTo>
                    <a:pt x="2988682" y="83892"/>
                    <a:pt x="2984872" y="118136"/>
                    <a:pt x="2981062" y="152380"/>
                  </a:cubicBezTo>
                  <a:cubicBezTo>
                    <a:pt x="2977252" y="180916"/>
                    <a:pt x="2975982" y="210594"/>
                    <a:pt x="2974712" y="239131"/>
                  </a:cubicBezTo>
                  <a:cubicBezTo>
                    <a:pt x="2972172" y="287072"/>
                    <a:pt x="2970902" y="335014"/>
                    <a:pt x="2969632" y="382955"/>
                  </a:cubicBezTo>
                  <a:cubicBezTo>
                    <a:pt x="2968362" y="427472"/>
                    <a:pt x="2967092" y="471989"/>
                    <a:pt x="2967092" y="516506"/>
                  </a:cubicBezTo>
                  <a:cubicBezTo>
                    <a:pt x="2967092" y="590701"/>
                    <a:pt x="2955662" y="1302974"/>
                    <a:pt x="2954392" y="1377169"/>
                  </a:cubicBezTo>
                  <a:cubicBezTo>
                    <a:pt x="2956932" y="1425111"/>
                    <a:pt x="2955662" y="1473052"/>
                    <a:pt x="2954392" y="1526206"/>
                  </a:cubicBezTo>
                  <a:close/>
                  <a:moveTo>
                    <a:pt x="17780" y="1495726"/>
                  </a:moveTo>
                  <a:cubicBezTo>
                    <a:pt x="22860" y="1496996"/>
                    <a:pt x="29210" y="1499536"/>
                    <a:pt x="36830" y="1499536"/>
                  </a:cubicBezTo>
                  <a:cubicBezTo>
                    <a:pt x="120128" y="1504616"/>
                    <a:pt x="215029" y="1509696"/>
                    <a:pt x="307615" y="1513506"/>
                  </a:cubicBezTo>
                  <a:cubicBezTo>
                    <a:pt x="351594" y="1516046"/>
                    <a:pt x="395572" y="1519856"/>
                    <a:pt x="441866" y="1521126"/>
                  </a:cubicBezTo>
                  <a:cubicBezTo>
                    <a:pt x="471956" y="1522396"/>
                    <a:pt x="1323750" y="1518586"/>
                    <a:pt x="1351526" y="1519856"/>
                  </a:cubicBezTo>
                  <a:cubicBezTo>
                    <a:pt x="1400134" y="1521126"/>
                    <a:pt x="1448742" y="1523666"/>
                    <a:pt x="1497350" y="1524936"/>
                  </a:cubicBezTo>
                  <a:cubicBezTo>
                    <a:pt x="1520496" y="1526206"/>
                    <a:pt x="1541328" y="1526206"/>
                    <a:pt x="1564475" y="1526206"/>
                  </a:cubicBezTo>
                  <a:cubicBezTo>
                    <a:pt x="1668634" y="1526206"/>
                    <a:pt x="1770479" y="1524936"/>
                    <a:pt x="1874639" y="1526206"/>
                  </a:cubicBezTo>
                  <a:cubicBezTo>
                    <a:pt x="1913988" y="1526206"/>
                    <a:pt x="1955652" y="1528746"/>
                    <a:pt x="1995001" y="1528746"/>
                  </a:cubicBezTo>
                  <a:cubicBezTo>
                    <a:pt x="2055182" y="1528746"/>
                    <a:pt x="2113049" y="1524936"/>
                    <a:pt x="2173230" y="1524936"/>
                  </a:cubicBezTo>
                  <a:cubicBezTo>
                    <a:pt x="2244984" y="1524936"/>
                    <a:pt x="2314424" y="1526206"/>
                    <a:pt x="2386178" y="1526206"/>
                  </a:cubicBezTo>
                  <a:cubicBezTo>
                    <a:pt x="2481079" y="1526206"/>
                    <a:pt x="2578295" y="1526206"/>
                    <a:pt x="2673196" y="1524936"/>
                  </a:cubicBezTo>
                  <a:cubicBezTo>
                    <a:pt x="2758838" y="1523666"/>
                    <a:pt x="2842166" y="1521126"/>
                    <a:pt x="2916292" y="1518586"/>
                  </a:cubicBezTo>
                  <a:cubicBezTo>
                    <a:pt x="2921372" y="1518586"/>
                    <a:pt x="2926452" y="1516046"/>
                    <a:pt x="2932802" y="1514776"/>
                  </a:cubicBezTo>
                  <a:cubicBezTo>
                    <a:pt x="2932802" y="1502076"/>
                    <a:pt x="2934072" y="1489376"/>
                    <a:pt x="2934072" y="1477618"/>
                  </a:cubicBezTo>
                  <a:lnTo>
                    <a:pt x="2934072" y="1442233"/>
                  </a:lnTo>
                  <a:cubicBezTo>
                    <a:pt x="2935342" y="1384018"/>
                    <a:pt x="2937882" y="1324662"/>
                    <a:pt x="2936612" y="1266448"/>
                  </a:cubicBezTo>
                  <a:cubicBezTo>
                    <a:pt x="2935342" y="1184262"/>
                    <a:pt x="2948042" y="465140"/>
                    <a:pt x="2951852" y="382955"/>
                  </a:cubicBezTo>
                  <a:cubicBezTo>
                    <a:pt x="2954392" y="335014"/>
                    <a:pt x="2956932" y="287072"/>
                    <a:pt x="2956932" y="239131"/>
                  </a:cubicBezTo>
                  <a:cubicBezTo>
                    <a:pt x="2956932" y="199179"/>
                    <a:pt x="2958202" y="160370"/>
                    <a:pt x="2965822" y="121560"/>
                  </a:cubicBezTo>
                  <a:cubicBezTo>
                    <a:pt x="2969632" y="98731"/>
                    <a:pt x="2972172" y="75901"/>
                    <a:pt x="2967092" y="49530"/>
                  </a:cubicBezTo>
                  <a:cubicBezTo>
                    <a:pt x="2959472" y="49530"/>
                    <a:pt x="2953122" y="48260"/>
                    <a:pt x="2945502" y="48260"/>
                  </a:cubicBezTo>
                  <a:cubicBezTo>
                    <a:pt x="2912482" y="45720"/>
                    <a:pt x="2860683" y="45720"/>
                    <a:pt x="2798188" y="40640"/>
                  </a:cubicBezTo>
                  <a:cubicBezTo>
                    <a:pt x="2682455" y="33020"/>
                    <a:pt x="2564407" y="27940"/>
                    <a:pt x="2448674" y="27940"/>
                  </a:cubicBezTo>
                  <a:cubicBezTo>
                    <a:pt x="2367661" y="27940"/>
                    <a:pt x="2284333" y="31750"/>
                    <a:pt x="2203320" y="24130"/>
                  </a:cubicBezTo>
                  <a:lnTo>
                    <a:pt x="2180174" y="24130"/>
                  </a:lnTo>
                  <a:cubicBezTo>
                    <a:pt x="2113049" y="27940"/>
                    <a:pt x="2041294" y="33020"/>
                    <a:pt x="1971854" y="34290"/>
                  </a:cubicBezTo>
                  <a:cubicBezTo>
                    <a:pt x="1895471" y="35560"/>
                    <a:pt x="1821402" y="31750"/>
                    <a:pt x="1745018" y="30480"/>
                  </a:cubicBezTo>
                  <a:cubicBezTo>
                    <a:pt x="1673264" y="29210"/>
                    <a:pt x="1601509" y="27940"/>
                    <a:pt x="1532069" y="27940"/>
                  </a:cubicBezTo>
                  <a:cubicBezTo>
                    <a:pt x="1506608" y="27940"/>
                    <a:pt x="1483462" y="29210"/>
                    <a:pt x="1458000" y="27940"/>
                  </a:cubicBezTo>
                  <a:cubicBezTo>
                    <a:pt x="1370043" y="26670"/>
                    <a:pt x="460383" y="24130"/>
                    <a:pt x="370111" y="24130"/>
                  </a:cubicBezTo>
                  <a:cubicBezTo>
                    <a:pt x="291413" y="22860"/>
                    <a:pt x="212714" y="24130"/>
                    <a:pt x="134016" y="24130"/>
                  </a:cubicBezTo>
                  <a:cubicBezTo>
                    <a:pt x="92352" y="24130"/>
                    <a:pt x="45720" y="24130"/>
                    <a:pt x="21590" y="25400"/>
                  </a:cubicBezTo>
                  <a:cubicBezTo>
                    <a:pt x="20320" y="25400"/>
                    <a:pt x="21590" y="36830"/>
                    <a:pt x="22860" y="41910"/>
                  </a:cubicBezTo>
                  <a:cubicBezTo>
                    <a:pt x="26670" y="80467"/>
                    <a:pt x="31750" y="116994"/>
                    <a:pt x="34290" y="152379"/>
                  </a:cubicBezTo>
                  <a:cubicBezTo>
                    <a:pt x="36830" y="216301"/>
                    <a:pt x="38100" y="280223"/>
                    <a:pt x="38100" y="344145"/>
                  </a:cubicBezTo>
                  <a:cubicBezTo>
                    <a:pt x="38100" y="385238"/>
                    <a:pt x="36830" y="425189"/>
                    <a:pt x="35560" y="466282"/>
                  </a:cubicBezTo>
                  <a:cubicBezTo>
                    <a:pt x="34290" y="506233"/>
                    <a:pt x="22860" y="1183121"/>
                    <a:pt x="21590" y="1221930"/>
                  </a:cubicBezTo>
                  <a:lnTo>
                    <a:pt x="21590" y="1297267"/>
                  </a:lnTo>
                  <a:cubicBezTo>
                    <a:pt x="21590" y="1354340"/>
                    <a:pt x="20320" y="1412555"/>
                    <a:pt x="20320" y="1469628"/>
                  </a:cubicBezTo>
                  <a:cubicBezTo>
                    <a:pt x="20320" y="1477618"/>
                    <a:pt x="19050" y="1484467"/>
                    <a:pt x="17780" y="1495726"/>
                  </a:cubicBezTo>
                  <a:close/>
                </a:path>
              </a:pathLst>
            </a:custGeom>
            <a:solidFill>
              <a:srgbClr val="FFFFFF"/>
            </a:solidFill>
          </p:spPr>
        </p:sp>
      </p:grpSp>
      <p:grpSp>
        <p:nvGrpSpPr>
          <p:cNvPr name="Group 13" id="13"/>
          <p:cNvGrpSpPr/>
          <p:nvPr/>
        </p:nvGrpSpPr>
        <p:grpSpPr>
          <a:xfrm rot="0">
            <a:off x="-815750" y="0"/>
            <a:ext cx="3221222" cy="12047576"/>
            <a:chOff x="0" y="0"/>
            <a:chExt cx="4294963" cy="16063435"/>
          </a:xfrm>
        </p:grpSpPr>
        <p:pic>
          <p:nvPicPr>
            <p:cNvPr name="Picture 14" id="14"/>
            <p:cNvPicPr>
              <a:picLocks noChangeAspect="true"/>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l="0" t="0" r="0" b="0"/>
            <a:stretch>
              <a:fillRect/>
            </a:stretch>
          </p:blipFill>
          <p:spPr>
            <a:xfrm flipH="false" flipV="false" rot="0">
              <a:off x="0" y="0"/>
              <a:ext cx="4094608" cy="5819210"/>
            </a:xfrm>
            <a:prstGeom prst="rect">
              <a:avLst/>
            </a:prstGeom>
          </p:spPr>
        </p:pic>
        <p:pic>
          <p:nvPicPr>
            <p:cNvPr name="Picture 15" id="15"/>
            <p:cNvPicPr>
              <a:picLocks noChangeAspect="true"/>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l="0" t="0" r="0" b="0"/>
            <a:stretch>
              <a:fillRect/>
            </a:stretch>
          </p:blipFill>
          <p:spPr>
            <a:xfrm flipH="false" flipV="false" rot="0">
              <a:off x="42322" y="2094923"/>
              <a:ext cx="4052286" cy="5819210"/>
            </a:xfrm>
            <a:prstGeom prst="rect">
              <a:avLst/>
            </a:prstGeom>
          </p:spPr>
        </p:pic>
        <p:pic>
          <p:nvPicPr>
            <p:cNvPr name="Picture 16" id="16"/>
            <p:cNvPicPr>
              <a:picLocks noChangeAspect="true"/>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rcRect l="0" t="0" r="0" b="0"/>
            <a:stretch>
              <a:fillRect/>
            </a:stretch>
          </p:blipFill>
          <p:spPr>
            <a:xfrm flipH="false" flipV="false" rot="0">
              <a:off x="486698" y="4833789"/>
              <a:ext cx="3607910" cy="5819210"/>
            </a:xfrm>
            <a:prstGeom prst="rect">
              <a:avLst/>
            </a:prstGeom>
          </p:spPr>
        </p:pic>
        <p:pic>
          <p:nvPicPr>
            <p:cNvPr name="Picture 17" id="17"/>
            <p:cNvPicPr>
              <a:picLocks noChangeAspect="true"/>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rcRect l="0" t="0" r="0" b="0"/>
            <a:stretch>
              <a:fillRect/>
            </a:stretch>
          </p:blipFill>
          <p:spPr>
            <a:xfrm flipH="false" flipV="false" rot="0">
              <a:off x="623571" y="7543302"/>
              <a:ext cx="3671392" cy="5819210"/>
            </a:xfrm>
            <a:prstGeom prst="rect">
              <a:avLst/>
            </a:prstGeom>
          </p:spPr>
        </p:pic>
        <p:pic>
          <p:nvPicPr>
            <p:cNvPr name="Picture 18" id="18"/>
            <p:cNvPicPr>
              <a:picLocks noChangeAspect="true"/>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l="0" t="0" r="0" b="0"/>
            <a:stretch>
              <a:fillRect/>
            </a:stretch>
          </p:blipFill>
          <p:spPr>
            <a:xfrm flipH="false" flipV="false" rot="0">
              <a:off x="126965" y="10244226"/>
              <a:ext cx="3967643" cy="5819210"/>
            </a:xfrm>
            <a:prstGeom prst="rect">
              <a:avLst/>
            </a:prstGeom>
          </p:spPr>
        </p:pic>
      </p:grpSp>
      <p:grpSp>
        <p:nvGrpSpPr>
          <p:cNvPr name="Group 19" id="19"/>
          <p:cNvGrpSpPr/>
          <p:nvPr/>
        </p:nvGrpSpPr>
        <p:grpSpPr>
          <a:xfrm rot="0">
            <a:off x="15275885" y="0"/>
            <a:ext cx="4166025" cy="12204087"/>
            <a:chOff x="0" y="0"/>
            <a:chExt cx="5554700" cy="16272116"/>
          </a:xfrm>
        </p:grpSpPr>
        <p:pic>
          <p:nvPicPr>
            <p:cNvPr name="Picture 20" id="20"/>
            <p:cNvPicPr>
              <a:picLocks noChangeAspect="true"/>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rcRect l="0" t="0" r="0" b="0"/>
            <a:stretch>
              <a:fillRect/>
            </a:stretch>
          </p:blipFill>
          <p:spPr>
            <a:xfrm flipH="true" flipV="false" rot="0">
              <a:off x="244789" y="0"/>
              <a:ext cx="3904161" cy="5819210"/>
            </a:xfrm>
            <a:prstGeom prst="rect">
              <a:avLst/>
            </a:prstGeom>
          </p:spPr>
        </p:pic>
        <p:pic>
          <p:nvPicPr>
            <p:cNvPr name="Picture 21" id="21"/>
            <p:cNvPicPr>
              <a:picLocks noChangeAspect="true"/>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rcRect l="0" t="0" r="0" b="0"/>
            <a:stretch>
              <a:fillRect/>
            </a:stretch>
          </p:blipFill>
          <p:spPr>
            <a:xfrm flipH="true" flipV="false" rot="0">
              <a:off x="523926" y="2466227"/>
              <a:ext cx="3999384" cy="5819210"/>
            </a:xfrm>
            <a:prstGeom prst="rect">
              <a:avLst/>
            </a:prstGeom>
          </p:spPr>
        </p:pic>
        <p:pic>
          <p:nvPicPr>
            <p:cNvPr name="Picture 22" id="22"/>
            <p:cNvPicPr>
              <a:picLocks noChangeAspect="true"/>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rcRect l="0" t="0" r="0" b="0"/>
            <a:stretch>
              <a:fillRect/>
            </a:stretch>
          </p:blipFill>
          <p:spPr>
            <a:xfrm flipH="true" flipV="false" rot="0">
              <a:off x="0" y="4633697"/>
              <a:ext cx="5554700" cy="5819210"/>
            </a:xfrm>
            <a:prstGeom prst="rect">
              <a:avLst/>
            </a:prstGeom>
          </p:spPr>
        </p:pic>
        <p:pic>
          <p:nvPicPr>
            <p:cNvPr name="Picture 23" id="23"/>
            <p:cNvPicPr>
              <a:picLocks noChangeAspect="true"/>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rcRect l="0" t="0" r="0" b="0"/>
            <a:stretch>
              <a:fillRect/>
            </a:stretch>
          </p:blipFill>
          <p:spPr>
            <a:xfrm flipH="true" flipV="false" rot="0">
              <a:off x="523926" y="7743393"/>
              <a:ext cx="4062866" cy="5819210"/>
            </a:xfrm>
            <a:prstGeom prst="rect">
              <a:avLst/>
            </a:prstGeom>
          </p:spPr>
        </p:pic>
        <p:pic>
          <p:nvPicPr>
            <p:cNvPr name="Picture 24" id="24"/>
            <p:cNvPicPr>
              <a:picLocks noChangeAspect="true"/>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rcRect l="0" t="0" r="0" b="0"/>
            <a:stretch>
              <a:fillRect/>
            </a:stretch>
          </p:blipFill>
          <p:spPr>
            <a:xfrm flipH="true" flipV="false" rot="0">
              <a:off x="1107659" y="10452906"/>
              <a:ext cx="3766616" cy="5819210"/>
            </a:xfrm>
            <a:prstGeom prst="rect">
              <a:avLst/>
            </a:prstGeom>
          </p:spPr>
        </p:pic>
      </p:grpSp>
      <p:grpSp>
        <p:nvGrpSpPr>
          <p:cNvPr name="Group 25" id="25"/>
          <p:cNvGrpSpPr/>
          <p:nvPr/>
        </p:nvGrpSpPr>
        <p:grpSpPr>
          <a:xfrm rot="0">
            <a:off x="1457691" y="8010419"/>
            <a:ext cx="15015540" cy="4364407"/>
            <a:chOff x="0" y="0"/>
            <a:chExt cx="20020720" cy="5819210"/>
          </a:xfrm>
        </p:grpSpPr>
        <p:pic>
          <p:nvPicPr>
            <p:cNvPr name="Picture 26" id="26"/>
            <p:cNvPicPr>
              <a:picLocks noChangeAspect="true"/>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rcRect l="0" t="0" r="0" b="0"/>
            <a:stretch>
              <a:fillRect/>
            </a:stretch>
          </p:blipFill>
          <p:spPr>
            <a:xfrm flipH="false" flipV="false" rot="0">
              <a:off x="0" y="0"/>
              <a:ext cx="3851259" cy="5819210"/>
            </a:xfrm>
            <a:prstGeom prst="rect">
              <a:avLst/>
            </a:prstGeom>
          </p:spPr>
        </p:pic>
        <p:pic>
          <p:nvPicPr>
            <p:cNvPr name="Picture 27" id="27"/>
            <p:cNvPicPr>
              <a:picLocks noChangeAspect="true"/>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rcRect l="0" t="0" r="0" b="0"/>
            <a:stretch>
              <a:fillRect/>
            </a:stretch>
          </p:blipFill>
          <p:spPr>
            <a:xfrm flipH="true" flipV="false" rot="0">
              <a:off x="11204618" y="0"/>
              <a:ext cx="3840678" cy="5819210"/>
            </a:xfrm>
            <a:prstGeom prst="rect">
              <a:avLst/>
            </a:prstGeom>
          </p:spPr>
        </p:pic>
        <p:pic>
          <p:nvPicPr>
            <p:cNvPr name="Picture 28" id="28"/>
            <p:cNvPicPr>
              <a:picLocks noChangeAspect="true"/>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rcRect l="0" t="0" r="0" b="0"/>
            <a:stretch>
              <a:fillRect/>
            </a:stretch>
          </p:blipFill>
          <p:spPr>
            <a:xfrm flipH="false" flipV="false" rot="0">
              <a:off x="2417422" y="0"/>
              <a:ext cx="3819518" cy="5819210"/>
            </a:xfrm>
            <a:prstGeom prst="rect">
              <a:avLst/>
            </a:prstGeom>
          </p:spPr>
        </p:pic>
        <p:pic>
          <p:nvPicPr>
            <p:cNvPr name="Picture 29" id="29"/>
            <p:cNvPicPr>
              <a:picLocks noChangeAspect="true"/>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rcRect l="0" t="0" r="0" b="0"/>
            <a:stretch>
              <a:fillRect/>
            </a:stretch>
          </p:blipFill>
          <p:spPr>
            <a:xfrm flipH="true" flipV="false" rot="0">
              <a:off x="5266383" y="0"/>
              <a:ext cx="4009964" cy="5819210"/>
            </a:xfrm>
            <a:prstGeom prst="rect">
              <a:avLst/>
            </a:prstGeom>
          </p:spPr>
        </p:pic>
        <p:pic>
          <p:nvPicPr>
            <p:cNvPr name="Picture 30" id="30"/>
            <p:cNvPicPr>
              <a:picLocks noChangeAspect="true"/>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rcRect l="0" t="0" r="0" b="0"/>
            <a:stretch>
              <a:fillRect/>
            </a:stretch>
          </p:blipFill>
          <p:spPr>
            <a:xfrm flipH="false" flipV="false" rot="0">
              <a:off x="13489978" y="0"/>
              <a:ext cx="3904161" cy="5819210"/>
            </a:xfrm>
            <a:prstGeom prst="rect">
              <a:avLst/>
            </a:prstGeom>
          </p:spPr>
        </p:pic>
        <p:pic>
          <p:nvPicPr>
            <p:cNvPr name="Picture 31" id="31"/>
            <p:cNvPicPr>
              <a:picLocks noChangeAspect="true"/>
            </p:cNvPicPr>
            <p:nvPr/>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rcRect l="0" t="0" r="0" b="0"/>
            <a:stretch>
              <a:fillRect/>
            </a:stretch>
          </p:blipFill>
          <p:spPr>
            <a:xfrm flipH="false" flipV="false" rot="0">
              <a:off x="16486872" y="0"/>
              <a:ext cx="3533847" cy="5819210"/>
            </a:xfrm>
            <a:prstGeom prst="rect">
              <a:avLst/>
            </a:prstGeom>
          </p:spPr>
        </p:pic>
        <p:pic>
          <p:nvPicPr>
            <p:cNvPr name="Picture 32" id="32"/>
            <p:cNvPicPr>
              <a:picLocks noChangeAspect="true"/>
            </p:cNvPicPr>
            <p:nvPr/>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rcRect l="0" t="0" r="0" b="0"/>
            <a:stretch>
              <a:fillRect/>
            </a:stretch>
          </p:blipFill>
          <p:spPr>
            <a:xfrm flipH="false" flipV="false" rot="0">
              <a:off x="8254010" y="0"/>
              <a:ext cx="3988804" cy="5819210"/>
            </a:xfrm>
            <a:prstGeom prst="rect">
              <a:avLst/>
            </a:prstGeom>
          </p:spPr>
        </p:pic>
      </p:grpSp>
      <p:grpSp>
        <p:nvGrpSpPr>
          <p:cNvPr name="Group 33" id="33"/>
          <p:cNvGrpSpPr/>
          <p:nvPr/>
        </p:nvGrpSpPr>
        <p:grpSpPr>
          <a:xfrm rot="0">
            <a:off x="2913255" y="3299628"/>
            <a:ext cx="12104413" cy="3768854"/>
            <a:chOff x="0" y="0"/>
            <a:chExt cx="16139218" cy="5025139"/>
          </a:xfrm>
        </p:grpSpPr>
        <p:sp>
          <p:nvSpPr>
            <p:cNvPr name="TextBox 34" id="34"/>
            <p:cNvSpPr txBox="true"/>
            <p:nvPr/>
          </p:nvSpPr>
          <p:spPr>
            <a:xfrm rot="0">
              <a:off x="0" y="-76200"/>
              <a:ext cx="16139218" cy="3200400"/>
            </a:xfrm>
            <a:prstGeom prst="rect">
              <a:avLst/>
            </a:prstGeom>
          </p:spPr>
          <p:txBody>
            <a:bodyPr anchor="t" rtlCol="false" tIns="0" lIns="0" bIns="0" rIns="0">
              <a:spAutoFit/>
            </a:bodyPr>
            <a:lstStyle/>
            <a:p>
              <a:pPr algn="ctr">
                <a:lnSpc>
                  <a:spcPts val="7679"/>
                </a:lnSpc>
              </a:pPr>
              <a:r>
                <a:rPr lang="en-US" sz="6399">
                  <a:solidFill>
                    <a:srgbClr val="171717"/>
                  </a:solidFill>
                  <a:latin typeface="Telegraf Bold"/>
                </a:rPr>
                <a:t>Stad en wijk </a:t>
              </a:r>
            </a:p>
            <a:p>
              <a:pPr algn="ctr">
                <a:lnSpc>
                  <a:spcPts val="5400"/>
                </a:lnSpc>
              </a:pPr>
              <a:r>
                <a:rPr lang="en-US" sz="4500">
                  <a:solidFill>
                    <a:srgbClr val="171717"/>
                  </a:solidFill>
                  <a:latin typeface="Telegraf Bold"/>
                </a:rPr>
                <a:t>les 5</a:t>
              </a:r>
            </a:p>
            <a:p>
              <a:pPr algn="ctr">
                <a:lnSpc>
                  <a:spcPts val="5400"/>
                </a:lnSpc>
              </a:pPr>
              <a:r>
                <a:rPr lang="en-US" sz="4500">
                  <a:solidFill>
                    <a:srgbClr val="171717"/>
                  </a:solidFill>
                  <a:latin typeface="Telegraf Bold"/>
                </a:rPr>
                <a:t>11 oktober</a:t>
              </a:r>
            </a:p>
          </p:txBody>
        </p:sp>
        <p:grpSp>
          <p:nvGrpSpPr>
            <p:cNvPr name="Group 35" id="35"/>
            <p:cNvGrpSpPr/>
            <p:nvPr/>
          </p:nvGrpSpPr>
          <p:grpSpPr>
            <a:xfrm rot="0">
              <a:off x="4885940" y="3736499"/>
              <a:ext cx="6843441" cy="1288639"/>
              <a:chOff x="0" y="0"/>
              <a:chExt cx="6045980" cy="1138475"/>
            </a:xfrm>
          </p:grpSpPr>
          <p:sp>
            <p:nvSpPr>
              <p:cNvPr name="Freeform 36" id="36"/>
              <p:cNvSpPr/>
              <p:nvPr/>
            </p:nvSpPr>
            <p:spPr>
              <a:xfrm>
                <a:off x="0" y="-4262"/>
                <a:ext cx="6053725" cy="1144961"/>
              </a:xfrm>
              <a:custGeom>
                <a:avLst/>
                <a:gdLst/>
                <a:ahLst/>
                <a:cxnLst/>
                <a:rect r="r" b="b" t="t" l="l"/>
                <a:pathLst>
                  <a:path h="1144961" w="6053725">
                    <a:moveTo>
                      <a:pt x="5114826" y="1133773"/>
                    </a:moveTo>
                    <a:cubicBezTo>
                      <a:pt x="5114826" y="1133773"/>
                      <a:pt x="4695073" y="1144961"/>
                      <a:pt x="4232489" y="1142339"/>
                    </a:cubicBezTo>
                    <a:cubicBezTo>
                      <a:pt x="2287956" y="1140177"/>
                      <a:pt x="1057073" y="1132352"/>
                      <a:pt x="1057073" y="1132352"/>
                    </a:cubicBezTo>
                    <a:cubicBezTo>
                      <a:pt x="812931" y="1123518"/>
                      <a:pt x="565145" y="1106537"/>
                      <a:pt x="398404" y="1048359"/>
                    </a:cubicBezTo>
                    <a:cubicBezTo>
                      <a:pt x="120505" y="951398"/>
                      <a:pt x="0" y="773869"/>
                      <a:pt x="0" y="577261"/>
                    </a:cubicBezTo>
                    <a:lnTo>
                      <a:pt x="0" y="577259"/>
                    </a:lnTo>
                    <a:cubicBezTo>
                      <a:pt x="8536" y="440430"/>
                      <a:pt x="34263" y="311302"/>
                      <a:pt x="140291" y="225758"/>
                    </a:cubicBezTo>
                    <a:cubicBezTo>
                      <a:pt x="342602" y="62530"/>
                      <a:pt x="736658" y="7673"/>
                      <a:pt x="1155311" y="7673"/>
                    </a:cubicBezTo>
                    <a:cubicBezTo>
                      <a:pt x="1155311" y="7673"/>
                      <a:pt x="1551711" y="15681"/>
                      <a:pt x="3621504" y="7673"/>
                    </a:cubicBezTo>
                    <a:cubicBezTo>
                      <a:pt x="4476147" y="0"/>
                      <a:pt x="4940074" y="7673"/>
                      <a:pt x="4940074" y="7673"/>
                    </a:cubicBezTo>
                    <a:cubicBezTo>
                      <a:pt x="5308382" y="15152"/>
                      <a:pt x="5671695" y="84484"/>
                      <a:pt x="5869435" y="207066"/>
                    </a:cubicBezTo>
                    <a:cubicBezTo>
                      <a:pt x="6020452" y="300683"/>
                      <a:pt x="6053725" y="425358"/>
                      <a:pt x="6044585" y="577261"/>
                    </a:cubicBezTo>
                    <a:lnTo>
                      <a:pt x="6044585" y="577262"/>
                    </a:lnTo>
                    <a:cubicBezTo>
                      <a:pt x="6044586" y="891835"/>
                      <a:pt x="5761589" y="1105932"/>
                      <a:pt x="5114826" y="1133773"/>
                    </a:cubicBezTo>
                    <a:close/>
                  </a:path>
                </a:pathLst>
              </a:custGeom>
              <a:solidFill>
                <a:srgbClr val="171717"/>
              </a:solidFill>
            </p:spPr>
          </p:sp>
        </p:grpSp>
        <p:sp>
          <p:nvSpPr>
            <p:cNvPr name="TextBox 37" id="37"/>
            <p:cNvSpPr txBox="true"/>
            <p:nvPr/>
          </p:nvSpPr>
          <p:spPr>
            <a:xfrm rot="0">
              <a:off x="5384711" y="4002782"/>
              <a:ext cx="5845900" cy="660823"/>
            </a:xfrm>
            <a:prstGeom prst="rect">
              <a:avLst/>
            </a:prstGeom>
          </p:spPr>
          <p:txBody>
            <a:bodyPr anchor="t" rtlCol="false" tIns="0" lIns="0" bIns="0" rIns="0">
              <a:spAutoFit/>
            </a:bodyPr>
            <a:lstStyle/>
            <a:p>
              <a:pPr algn="ctr">
                <a:lnSpc>
                  <a:spcPts val="3919"/>
                </a:lnSpc>
              </a:pPr>
              <a:r>
                <a:rPr lang="en-US" sz="2800">
                  <a:solidFill>
                    <a:srgbClr val="FFFFFF"/>
                  </a:solidFill>
                  <a:latin typeface="Telegraf Bold"/>
                </a:rPr>
                <a:t>Leerjaar 1</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18288000" cy="10236186"/>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700337">
            <a:off x="-1185601" y="10114138"/>
            <a:ext cx="19232757" cy="62596"/>
          </a:xfrm>
          <a:prstGeom prst="rect">
            <a:avLst/>
          </a:prstGeom>
          <a:solidFill>
            <a:srgbClr val="171717"/>
          </a:solidFill>
        </p:spPr>
      </p:sp>
      <p:grpSp>
        <p:nvGrpSpPr>
          <p:cNvPr name="Group 3" id="3"/>
          <p:cNvGrpSpPr/>
          <p:nvPr/>
        </p:nvGrpSpPr>
        <p:grpSpPr>
          <a:xfrm rot="380766">
            <a:off x="-19470401" y="3883962"/>
            <a:ext cx="29156209" cy="3892233"/>
            <a:chOff x="0" y="0"/>
            <a:chExt cx="38874945" cy="5189644"/>
          </a:xfrm>
        </p:grpSpPr>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73537" r="0" b="0"/>
            <a:stretch>
              <a:fillRect/>
            </a:stretch>
          </p:blipFill>
          <p:spPr>
            <a:xfrm flipH="false" flipV="false" rot="0">
              <a:off x="19437473" y="0"/>
              <a:ext cx="19437473" cy="5189644"/>
            </a:xfrm>
            <a:prstGeom prst="rect">
              <a:avLst/>
            </a:prstGeom>
          </p:spPr>
        </p:pic>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73537" r="0" b="0"/>
            <a:stretch>
              <a:fillRect/>
            </a:stretch>
          </p:blipFill>
          <p:spPr>
            <a:xfrm flipH="false" flipV="false" rot="0">
              <a:off x="0" y="0"/>
              <a:ext cx="19437473" cy="5189644"/>
            </a:xfrm>
            <a:prstGeom prst="rect">
              <a:avLst/>
            </a:prstGeom>
          </p:spPr>
        </p:pic>
      </p:grpSp>
      <p:pic>
        <p:nvPicPr>
          <p:cNvPr name="Picture 6" id="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394862" y="2858824"/>
            <a:ext cx="10081113" cy="1869588"/>
          </a:xfrm>
          <a:prstGeom prst="rect">
            <a:avLst/>
          </a:prstGeom>
        </p:spPr>
      </p:pic>
      <p:pic>
        <p:nvPicPr>
          <p:cNvPr name="Picture 7" id="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2082560">
            <a:off x="206230" y="5131455"/>
            <a:ext cx="2300073" cy="2830067"/>
          </a:xfrm>
          <a:prstGeom prst="rect">
            <a:avLst/>
          </a:prstGeom>
        </p:spPr>
      </p:pic>
      <p:pic>
        <p:nvPicPr>
          <p:cNvPr name="Picture 8" id="8"/>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33617"/>
          <a:stretch>
            <a:fillRect/>
          </a:stretch>
        </p:blipFill>
        <p:spPr>
          <a:xfrm flipH="false" flipV="false" rot="0">
            <a:off x="6494201" y="8289217"/>
            <a:ext cx="4138615" cy="2172865"/>
          </a:xfrm>
          <a:prstGeom prst="rect">
            <a:avLst/>
          </a:prstGeom>
        </p:spPr>
      </p:pic>
      <p:grpSp>
        <p:nvGrpSpPr>
          <p:cNvPr name="Group 9" id="9"/>
          <p:cNvGrpSpPr/>
          <p:nvPr/>
        </p:nvGrpSpPr>
        <p:grpSpPr>
          <a:xfrm rot="0">
            <a:off x="11100337" y="2460423"/>
            <a:ext cx="6754292" cy="6665290"/>
            <a:chOff x="0" y="0"/>
            <a:chExt cx="9005722" cy="8887053"/>
          </a:xfrm>
        </p:grpSpPr>
        <p:sp>
          <p:nvSpPr>
            <p:cNvPr name="TextBox 10" id="10"/>
            <p:cNvSpPr txBox="true"/>
            <p:nvPr/>
          </p:nvSpPr>
          <p:spPr>
            <a:xfrm rot="0">
              <a:off x="0" y="-66675"/>
              <a:ext cx="9005722" cy="1082675"/>
            </a:xfrm>
            <a:prstGeom prst="rect">
              <a:avLst/>
            </a:prstGeom>
          </p:spPr>
          <p:txBody>
            <a:bodyPr anchor="t" rtlCol="false" tIns="0" lIns="0" bIns="0" rIns="0">
              <a:spAutoFit/>
            </a:bodyPr>
            <a:lstStyle/>
            <a:p>
              <a:pPr>
                <a:lnSpc>
                  <a:spcPts val="6000"/>
                </a:lnSpc>
              </a:pPr>
              <a:r>
                <a:rPr lang="en-US" sz="5000">
                  <a:solidFill>
                    <a:srgbClr val="171717"/>
                  </a:solidFill>
                  <a:latin typeface="Telegraf Bold"/>
                </a:rPr>
                <a:t>Wat gaan we doen? </a:t>
              </a:r>
            </a:p>
          </p:txBody>
        </p:sp>
        <p:sp>
          <p:nvSpPr>
            <p:cNvPr name="TextBox 11" id="11"/>
            <p:cNvSpPr txBox="true"/>
            <p:nvPr/>
          </p:nvSpPr>
          <p:spPr>
            <a:xfrm rot="0">
              <a:off x="0" y="1604298"/>
              <a:ext cx="9005722" cy="5939155"/>
            </a:xfrm>
            <a:prstGeom prst="rect">
              <a:avLst/>
            </a:prstGeom>
          </p:spPr>
          <p:txBody>
            <a:bodyPr anchor="t" rtlCol="false" tIns="0" lIns="0" bIns="0" rIns="0">
              <a:spAutoFit/>
            </a:bodyPr>
            <a:lstStyle/>
            <a:p>
              <a:pPr marL="777240" indent="-388620" lvl="1">
                <a:lnSpc>
                  <a:spcPts val="5040"/>
                </a:lnSpc>
                <a:buFont typeface="Arial"/>
                <a:buChar char="•"/>
              </a:pPr>
              <a:r>
                <a:rPr lang="en-US" sz="3600">
                  <a:solidFill>
                    <a:srgbClr val="171717"/>
                  </a:solidFill>
                  <a:latin typeface="Telegraf"/>
                </a:rPr>
                <a:t> Terugblik en vragen </a:t>
              </a:r>
            </a:p>
            <a:p>
              <a:pPr marL="777240" indent="-388620" lvl="1">
                <a:lnSpc>
                  <a:spcPts val="5040"/>
                </a:lnSpc>
                <a:buFont typeface="Arial"/>
                <a:buChar char="•"/>
              </a:pPr>
              <a:r>
                <a:rPr lang="en-US" sz="3600">
                  <a:solidFill>
                    <a:srgbClr val="171717"/>
                  </a:solidFill>
                  <a:latin typeface="Telegraf"/>
                </a:rPr>
                <a:t> Introductie sociale kant</a:t>
              </a:r>
            </a:p>
            <a:p>
              <a:pPr marL="1554480" indent="-518160" lvl="2">
                <a:lnSpc>
                  <a:spcPts val="5040"/>
                </a:lnSpc>
                <a:buFont typeface="Arial"/>
                <a:buChar char="•"/>
              </a:pPr>
              <a:r>
                <a:rPr lang="en-US" sz="3600">
                  <a:solidFill>
                    <a:srgbClr val="171717"/>
                  </a:solidFill>
                  <a:latin typeface="Telegraf"/>
                </a:rPr>
                <a:t> Demografie</a:t>
              </a:r>
            </a:p>
            <a:p>
              <a:pPr marL="1554480" indent="-518160" lvl="2">
                <a:lnSpc>
                  <a:spcPts val="5040"/>
                </a:lnSpc>
                <a:buFont typeface="Arial"/>
                <a:buChar char="•"/>
              </a:pPr>
              <a:r>
                <a:rPr lang="en-US" sz="3600">
                  <a:solidFill>
                    <a:srgbClr val="171717"/>
                  </a:solidFill>
                  <a:latin typeface="Telegraf"/>
                </a:rPr>
                <a:t> Sociale interactie</a:t>
              </a:r>
            </a:p>
            <a:p>
              <a:pPr marL="1554480" indent="-518160" lvl="2">
                <a:lnSpc>
                  <a:spcPts val="5040"/>
                </a:lnSpc>
                <a:buFont typeface="Arial"/>
                <a:buChar char="•"/>
              </a:pPr>
              <a:r>
                <a:rPr lang="en-US" sz="3600">
                  <a:solidFill>
                    <a:srgbClr val="171717"/>
                  </a:solidFill>
                  <a:latin typeface="Telegraf"/>
                </a:rPr>
                <a:t> Leefbaarheid</a:t>
              </a:r>
            </a:p>
            <a:p>
              <a:pPr marL="777240" indent="-388620" lvl="1">
                <a:lnSpc>
                  <a:spcPts val="5040"/>
                </a:lnSpc>
                <a:buFont typeface="Arial"/>
                <a:buChar char="•"/>
              </a:pPr>
              <a:r>
                <a:rPr lang="en-US" sz="3600">
                  <a:solidFill>
                    <a:srgbClr val="171717"/>
                  </a:solidFill>
                  <a:latin typeface="Telegraf"/>
                </a:rPr>
                <a:t> Opdracht / LA</a:t>
              </a:r>
            </a:p>
            <a:p>
              <a:pPr marL="777240" indent="-388620" lvl="1">
                <a:lnSpc>
                  <a:spcPts val="5040"/>
                </a:lnSpc>
                <a:buFont typeface="Arial"/>
                <a:buChar char="•"/>
              </a:pPr>
              <a:r>
                <a:rPr lang="en-US" sz="3600">
                  <a:solidFill>
                    <a:srgbClr val="171717"/>
                  </a:solidFill>
                  <a:latin typeface="Telegraf"/>
                </a:rPr>
                <a:t>  Vooruitblik volgende week</a:t>
              </a:r>
            </a:p>
          </p:txBody>
        </p:sp>
        <p:sp>
          <p:nvSpPr>
            <p:cNvPr name="TextBox 12" id="12"/>
            <p:cNvSpPr txBox="true"/>
            <p:nvPr/>
          </p:nvSpPr>
          <p:spPr>
            <a:xfrm rot="0">
              <a:off x="0" y="8333333"/>
              <a:ext cx="9005722" cy="553720"/>
            </a:xfrm>
            <a:prstGeom prst="rect">
              <a:avLst/>
            </a:prstGeom>
          </p:spPr>
          <p:txBody>
            <a:bodyPr anchor="t" rtlCol="false" tIns="0" lIns="0" bIns="0" rIns="0">
              <a:spAutoFit/>
            </a:bodyPr>
            <a:lstStyle/>
            <a:p>
              <a:pPr>
                <a:lnSpc>
                  <a:spcPts val="3359"/>
                </a:lnSpc>
              </a:pPr>
            </a:p>
          </p:txBody>
        </p:sp>
      </p:grpSp>
      <p:grpSp>
        <p:nvGrpSpPr>
          <p:cNvPr name="Group 13" id="13"/>
          <p:cNvGrpSpPr/>
          <p:nvPr/>
        </p:nvGrpSpPr>
        <p:grpSpPr>
          <a:xfrm rot="0">
            <a:off x="1773461" y="992714"/>
            <a:ext cx="1005070" cy="1005070"/>
            <a:chOff x="0" y="0"/>
            <a:chExt cx="6350000" cy="6350000"/>
          </a:xfrm>
        </p:grpSpPr>
        <p:sp>
          <p:nvSpPr>
            <p:cNvPr name="Freeform 14" id="14"/>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71717"/>
            </a:solidFill>
          </p:spPr>
        </p:sp>
      </p:grpSp>
      <p:pic>
        <p:nvPicPr>
          <p:cNvPr name="Picture 15" id="15"/>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4645694" y="6546488"/>
            <a:ext cx="2177103" cy="4114800"/>
          </a:xfrm>
          <a:prstGeom prst="rect">
            <a:avLst/>
          </a:prstGeom>
        </p:spPr>
      </p:pic>
      <p:pic>
        <p:nvPicPr>
          <p:cNvPr name="Picture 16" id="16"/>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2146290" y="2460423"/>
            <a:ext cx="2643730" cy="7685013"/>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237592" y="1758275"/>
            <a:ext cx="7876441" cy="6760390"/>
            <a:chOff x="0" y="0"/>
            <a:chExt cx="10501921" cy="9013853"/>
          </a:xfrm>
        </p:grpSpPr>
        <p:sp>
          <p:nvSpPr>
            <p:cNvPr name="TextBox 3" id="3"/>
            <p:cNvSpPr txBox="true"/>
            <p:nvPr/>
          </p:nvSpPr>
          <p:spPr>
            <a:xfrm rot="0">
              <a:off x="0" y="-76200"/>
              <a:ext cx="10501921" cy="2667000"/>
            </a:xfrm>
            <a:prstGeom prst="rect">
              <a:avLst/>
            </a:prstGeom>
          </p:spPr>
          <p:txBody>
            <a:bodyPr anchor="t" rtlCol="false" tIns="0" lIns="0" bIns="0" rIns="0">
              <a:spAutoFit/>
            </a:bodyPr>
            <a:lstStyle/>
            <a:p>
              <a:pPr>
                <a:lnSpc>
                  <a:spcPts val="7680"/>
                </a:lnSpc>
              </a:pPr>
              <a:r>
                <a:rPr lang="en-US" sz="6400">
                  <a:solidFill>
                    <a:srgbClr val="171717"/>
                  </a:solidFill>
                  <a:latin typeface="Telegraf Bold"/>
                </a:rPr>
                <a:t>Hoe staat het ervoor? </a:t>
              </a:r>
            </a:p>
          </p:txBody>
        </p:sp>
        <p:sp>
          <p:nvSpPr>
            <p:cNvPr name="TextBox 4" id="4"/>
            <p:cNvSpPr txBox="true"/>
            <p:nvPr/>
          </p:nvSpPr>
          <p:spPr>
            <a:xfrm rot="0">
              <a:off x="0" y="3180321"/>
              <a:ext cx="10501921" cy="5833532"/>
            </a:xfrm>
            <a:prstGeom prst="rect">
              <a:avLst/>
            </a:prstGeom>
          </p:spPr>
          <p:txBody>
            <a:bodyPr anchor="t" rtlCol="false" tIns="0" lIns="0" bIns="0" rIns="0">
              <a:spAutoFit/>
            </a:bodyPr>
            <a:lstStyle/>
            <a:p>
              <a:pPr>
                <a:lnSpc>
                  <a:spcPts val="3500"/>
                </a:lnSpc>
              </a:pPr>
              <a:r>
                <a:rPr lang="en-US" sz="2500">
                  <a:solidFill>
                    <a:srgbClr val="171717"/>
                  </a:solidFill>
                  <a:latin typeface="Telegraf"/>
                </a:rPr>
                <a:t>L</a:t>
              </a:r>
              <a:r>
                <a:rPr lang="en-US" sz="2500">
                  <a:solidFill>
                    <a:srgbClr val="171717"/>
                  </a:solidFill>
                  <a:latin typeface="Telegraf"/>
                </a:rPr>
                <a:t>eerproduct​</a:t>
              </a:r>
            </a:p>
            <a:p>
              <a:pPr>
                <a:lnSpc>
                  <a:spcPts val="3500"/>
                </a:lnSpc>
              </a:pPr>
              <a:r>
                <a:rPr lang="en-US" sz="2500">
                  <a:solidFill>
                    <a:srgbClr val="171717"/>
                  </a:solidFill>
                  <a:latin typeface="Telegraf"/>
                </a:rPr>
                <a:t>Een verslag waarin je de kwaliteit van de fysieke leefomgeving van je wijk in beeld brengt, met daarin:​</a:t>
              </a:r>
            </a:p>
            <a:p>
              <a:pPr marL="539756" indent="-269878" lvl="1">
                <a:lnSpc>
                  <a:spcPts val="3500"/>
                </a:lnSpc>
                <a:buFont typeface="Arial"/>
                <a:buChar char="•"/>
              </a:pPr>
              <a:r>
                <a:rPr lang="en-US" sz="2500">
                  <a:solidFill>
                    <a:srgbClr val="171717"/>
                  </a:solidFill>
                  <a:latin typeface="Telegraf"/>
                </a:rPr>
                <a:t>Een beschrijving en een kaartje van je wijk. ​</a:t>
              </a:r>
            </a:p>
            <a:p>
              <a:pPr marL="539756" indent="-269878" lvl="1">
                <a:lnSpc>
                  <a:spcPts val="3500"/>
                </a:lnSpc>
                <a:buFont typeface="Arial"/>
                <a:buChar char="•"/>
              </a:pPr>
              <a:r>
                <a:rPr lang="en-US" sz="2500">
                  <a:solidFill>
                    <a:srgbClr val="171717"/>
                  </a:solidFill>
                  <a:latin typeface="Telegraf"/>
                </a:rPr>
                <a:t>Belangrijke ontwikkelingen in de wijk/buurt.  ​</a:t>
              </a:r>
            </a:p>
            <a:p>
              <a:pPr marL="539756" indent="-269878" lvl="1">
                <a:lnSpc>
                  <a:spcPts val="3500"/>
                </a:lnSpc>
                <a:buFont typeface="Arial"/>
                <a:buChar char="•"/>
              </a:pPr>
              <a:r>
                <a:rPr lang="en-US" sz="2500">
                  <a:solidFill>
                    <a:srgbClr val="171717"/>
                  </a:solidFill>
                  <a:latin typeface="Telegraf"/>
                </a:rPr>
                <a:t>Het verzameloverzicht uit het schouwboekje.​</a:t>
              </a:r>
            </a:p>
            <a:p>
              <a:pPr marL="539756" indent="-269878" lvl="1">
                <a:lnSpc>
                  <a:spcPts val="3500"/>
                </a:lnSpc>
                <a:buFont typeface="Arial"/>
                <a:buChar char="•"/>
              </a:pPr>
              <a:r>
                <a:rPr lang="en-US" sz="2500">
                  <a:solidFill>
                    <a:srgbClr val="171717"/>
                  </a:solidFill>
                  <a:latin typeface="Telegraf"/>
                </a:rPr>
                <a:t>10 foto’s van onderdelen uit de wijkschouw. ​</a:t>
              </a:r>
            </a:p>
            <a:p>
              <a:pPr marL="539756" indent="-269878" lvl="1">
                <a:lnSpc>
                  <a:spcPts val="3500"/>
                </a:lnSpc>
                <a:buFont typeface="Arial"/>
                <a:buChar char="•"/>
              </a:pPr>
              <a:r>
                <a:rPr lang="en-US" sz="2500">
                  <a:solidFill>
                    <a:srgbClr val="171717"/>
                  </a:solidFill>
                  <a:latin typeface="Telegraf"/>
                </a:rPr>
                <a:t>SWOT-analyse van de fysieke kenmerken van jouw wijk​</a:t>
              </a:r>
            </a:p>
            <a:p>
              <a:pPr>
                <a:lnSpc>
                  <a:spcPts val="3500"/>
                </a:lnSpc>
              </a:pPr>
            </a:p>
          </p:txBody>
        </p:sp>
      </p:grpSp>
      <p:grpSp>
        <p:nvGrpSpPr>
          <p:cNvPr name="Group 5" id="5"/>
          <p:cNvGrpSpPr/>
          <p:nvPr/>
        </p:nvGrpSpPr>
        <p:grpSpPr>
          <a:xfrm rot="0">
            <a:off x="12987262" y="1710359"/>
            <a:ext cx="4670477" cy="1882089"/>
            <a:chOff x="0" y="0"/>
            <a:chExt cx="5735829" cy="2311400"/>
          </a:xfrm>
        </p:grpSpPr>
        <p:sp>
          <p:nvSpPr>
            <p:cNvPr name="Freeform 6" id="6"/>
            <p:cNvSpPr/>
            <p:nvPr/>
          </p:nvSpPr>
          <p:spPr>
            <a:xfrm>
              <a:off x="0" y="0"/>
              <a:ext cx="5735829" cy="2311400"/>
            </a:xfrm>
            <a:custGeom>
              <a:avLst/>
              <a:gdLst/>
              <a:ahLst/>
              <a:cxnLst/>
              <a:rect r="r" b="b" t="t" l="l"/>
              <a:pathLst>
                <a:path h="2311400" w="5735829">
                  <a:moveTo>
                    <a:pt x="5431029" y="0"/>
                  </a:moveTo>
                  <a:lnTo>
                    <a:pt x="304800" y="0"/>
                  </a:lnTo>
                  <a:cubicBezTo>
                    <a:pt x="135890" y="0"/>
                    <a:pt x="0" y="135890"/>
                    <a:pt x="0" y="304800"/>
                  </a:cubicBezTo>
                  <a:lnTo>
                    <a:pt x="0" y="2006600"/>
                  </a:lnTo>
                  <a:cubicBezTo>
                    <a:pt x="0" y="2175510"/>
                    <a:pt x="135890" y="2311400"/>
                    <a:pt x="304800" y="2311400"/>
                  </a:cubicBezTo>
                  <a:lnTo>
                    <a:pt x="5431029" y="2311400"/>
                  </a:lnTo>
                  <a:cubicBezTo>
                    <a:pt x="5599939" y="2311400"/>
                    <a:pt x="5735829" y="2175510"/>
                    <a:pt x="5735829" y="2006600"/>
                  </a:cubicBezTo>
                  <a:lnTo>
                    <a:pt x="5735829" y="304800"/>
                  </a:lnTo>
                  <a:cubicBezTo>
                    <a:pt x="5735829" y="135890"/>
                    <a:pt x="5599939" y="0"/>
                    <a:pt x="5431029" y="0"/>
                  </a:cubicBezTo>
                  <a:close/>
                </a:path>
              </a:pathLst>
            </a:custGeom>
            <a:solidFill>
              <a:srgbClr val="171717"/>
            </a:solidFill>
          </p:spPr>
        </p:sp>
      </p:grpSp>
      <p:grpSp>
        <p:nvGrpSpPr>
          <p:cNvPr name="Group 7" id="7"/>
          <p:cNvGrpSpPr/>
          <p:nvPr/>
        </p:nvGrpSpPr>
        <p:grpSpPr>
          <a:xfrm rot="0">
            <a:off x="12987262" y="4187274"/>
            <a:ext cx="4670477" cy="1882089"/>
            <a:chOff x="0" y="0"/>
            <a:chExt cx="5735829" cy="2311400"/>
          </a:xfrm>
        </p:grpSpPr>
        <p:sp>
          <p:nvSpPr>
            <p:cNvPr name="Freeform 8" id="8"/>
            <p:cNvSpPr/>
            <p:nvPr/>
          </p:nvSpPr>
          <p:spPr>
            <a:xfrm>
              <a:off x="0" y="0"/>
              <a:ext cx="5735829" cy="2311400"/>
            </a:xfrm>
            <a:custGeom>
              <a:avLst/>
              <a:gdLst/>
              <a:ahLst/>
              <a:cxnLst/>
              <a:rect r="r" b="b" t="t" l="l"/>
              <a:pathLst>
                <a:path h="2311400" w="5735829">
                  <a:moveTo>
                    <a:pt x="5431029" y="0"/>
                  </a:moveTo>
                  <a:lnTo>
                    <a:pt x="304800" y="0"/>
                  </a:lnTo>
                  <a:cubicBezTo>
                    <a:pt x="135890" y="0"/>
                    <a:pt x="0" y="135890"/>
                    <a:pt x="0" y="304800"/>
                  </a:cubicBezTo>
                  <a:lnTo>
                    <a:pt x="0" y="2006600"/>
                  </a:lnTo>
                  <a:cubicBezTo>
                    <a:pt x="0" y="2175510"/>
                    <a:pt x="135890" y="2311400"/>
                    <a:pt x="304800" y="2311400"/>
                  </a:cubicBezTo>
                  <a:lnTo>
                    <a:pt x="5431029" y="2311400"/>
                  </a:lnTo>
                  <a:cubicBezTo>
                    <a:pt x="5599939" y="2311400"/>
                    <a:pt x="5735829" y="2175510"/>
                    <a:pt x="5735829" y="2006600"/>
                  </a:cubicBezTo>
                  <a:lnTo>
                    <a:pt x="5735829" y="304800"/>
                  </a:lnTo>
                  <a:cubicBezTo>
                    <a:pt x="5735829" y="135890"/>
                    <a:pt x="5599939" y="0"/>
                    <a:pt x="5431029" y="0"/>
                  </a:cubicBezTo>
                  <a:close/>
                </a:path>
              </a:pathLst>
            </a:custGeom>
            <a:solidFill>
              <a:srgbClr val="171717"/>
            </a:solidFill>
          </p:spPr>
        </p:sp>
      </p:grpSp>
      <p:grpSp>
        <p:nvGrpSpPr>
          <p:cNvPr name="Group 9" id="9"/>
          <p:cNvGrpSpPr/>
          <p:nvPr/>
        </p:nvGrpSpPr>
        <p:grpSpPr>
          <a:xfrm rot="0">
            <a:off x="12987262" y="6694552"/>
            <a:ext cx="4670477" cy="1882089"/>
            <a:chOff x="0" y="0"/>
            <a:chExt cx="5735829" cy="2311400"/>
          </a:xfrm>
        </p:grpSpPr>
        <p:sp>
          <p:nvSpPr>
            <p:cNvPr name="Freeform 10" id="10"/>
            <p:cNvSpPr/>
            <p:nvPr/>
          </p:nvSpPr>
          <p:spPr>
            <a:xfrm>
              <a:off x="0" y="0"/>
              <a:ext cx="5735829" cy="2311400"/>
            </a:xfrm>
            <a:custGeom>
              <a:avLst/>
              <a:gdLst/>
              <a:ahLst/>
              <a:cxnLst/>
              <a:rect r="r" b="b" t="t" l="l"/>
              <a:pathLst>
                <a:path h="2311400" w="5735829">
                  <a:moveTo>
                    <a:pt x="5431029" y="0"/>
                  </a:moveTo>
                  <a:lnTo>
                    <a:pt x="304800" y="0"/>
                  </a:lnTo>
                  <a:cubicBezTo>
                    <a:pt x="135890" y="0"/>
                    <a:pt x="0" y="135890"/>
                    <a:pt x="0" y="304800"/>
                  </a:cubicBezTo>
                  <a:lnTo>
                    <a:pt x="0" y="2006600"/>
                  </a:lnTo>
                  <a:cubicBezTo>
                    <a:pt x="0" y="2175510"/>
                    <a:pt x="135890" y="2311400"/>
                    <a:pt x="304800" y="2311400"/>
                  </a:cubicBezTo>
                  <a:lnTo>
                    <a:pt x="5431029" y="2311400"/>
                  </a:lnTo>
                  <a:cubicBezTo>
                    <a:pt x="5599939" y="2311400"/>
                    <a:pt x="5735829" y="2175510"/>
                    <a:pt x="5735829" y="2006600"/>
                  </a:cubicBezTo>
                  <a:lnTo>
                    <a:pt x="5735829" y="304800"/>
                  </a:lnTo>
                  <a:cubicBezTo>
                    <a:pt x="5735829" y="135890"/>
                    <a:pt x="5599939" y="0"/>
                    <a:pt x="5431029" y="0"/>
                  </a:cubicBezTo>
                  <a:close/>
                </a:path>
              </a:pathLst>
            </a:custGeom>
            <a:solidFill>
              <a:srgbClr val="171717"/>
            </a:solidFill>
          </p:spPr>
        </p:sp>
      </p:grpSp>
      <p:sp>
        <p:nvSpPr>
          <p:cNvPr name="TextBox 11" id="11"/>
          <p:cNvSpPr txBox="true"/>
          <p:nvPr/>
        </p:nvSpPr>
        <p:spPr>
          <a:xfrm rot="0">
            <a:off x="13465330" y="7328256"/>
            <a:ext cx="3714340" cy="519430"/>
          </a:xfrm>
          <a:prstGeom prst="rect">
            <a:avLst/>
          </a:prstGeom>
        </p:spPr>
        <p:txBody>
          <a:bodyPr anchor="t" rtlCol="false" tIns="0" lIns="0" bIns="0" rIns="0">
            <a:spAutoFit/>
          </a:bodyPr>
          <a:lstStyle/>
          <a:p>
            <a:pPr algn="ctr" marL="0" indent="0" lvl="0">
              <a:lnSpc>
                <a:spcPts val="3919"/>
              </a:lnSpc>
              <a:spcBef>
                <a:spcPct val="0"/>
              </a:spcBef>
            </a:pPr>
            <a:r>
              <a:rPr lang="en-US" sz="2800">
                <a:solidFill>
                  <a:srgbClr val="FFFFFF"/>
                </a:solidFill>
                <a:latin typeface="Telegraf Bold"/>
              </a:rPr>
              <a:t>(Fysieke)SWOT?</a:t>
            </a:r>
          </a:p>
        </p:txBody>
      </p:sp>
      <p:pic>
        <p:nvPicPr>
          <p:cNvPr name="Picture 12" id="1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80217" y="4059001"/>
            <a:ext cx="4400940" cy="6336432"/>
          </a:xfrm>
          <a:prstGeom prst="rect">
            <a:avLst/>
          </a:prstGeom>
        </p:spPr>
      </p:pic>
      <p:pic>
        <p:nvPicPr>
          <p:cNvPr name="Picture 13" id="1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354467">
            <a:off x="2125367" y="274446"/>
            <a:ext cx="1704059" cy="2546827"/>
          </a:xfrm>
          <a:prstGeom prst="rect">
            <a:avLst/>
          </a:prstGeom>
        </p:spPr>
      </p:pic>
      <p:pic>
        <p:nvPicPr>
          <p:cNvPr name="Picture 14" id="1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1920319">
            <a:off x="427876" y="1662534"/>
            <a:ext cx="1336872" cy="1998042"/>
          </a:xfrm>
          <a:prstGeom prst="rect">
            <a:avLst/>
          </a:prstGeom>
        </p:spPr>
      </p:pic>
      <p:sp>
        <p:nvSpPr>
          <p:cNvPr name="TextBox 15" id="15"/>
          <p:cNvSpPr txBox="true"/>
          <p:nvPr/>
        </p:nvSpPr>
        <p:spPr>
          <a:xfrm rot="0">
            <a:off x="13465330" y="2382777"/>
            <a:ext cx="3714340" cy="519430"/>
          </a:xfrm>
          <a:prstGeom prst="rect">
            <a:avLst/>
          </a:prstGeom>
        </p:spPr>
        <p:txBody>
          <a:bodyPr anchor="t" rtlCol="false" tIns="0" lIns="0" bIns="0" rIns="0">
            <a:spAutoFit/>
          </a:bodyPr>
          <a:lstStyle/>
          <a:p>
            <a:pPr algn="ctr" marL="0" indent="0" lvl="0">
              <a:lnSpc>
                <a:spcPts val="3919"/>
              </a:lnSpc>
              <a:spcBef>
                <a:spcPct val="0"/>
              </a:spcBef>
            </a:pPr>
            <a:r>
              <a:rPr lang="en-US" sz="2800">
                <a:solidFill>
                  <a:srgbClr val="FFFFFF"/>
                </a:solidFill>
                <a:latin typeface="Telegraf Bold"/>
              </a:rPr>
              <a:t>Wijkschouw?</a:t>
            </a:r>
          </a:p>
        </p:txBody>
      </p:sp>
      <p:sp>
        <p:nvSpPr>
          <p:cNvPr name="TextBox 16" id="16"/>
          <p:cNvSpPr txBox="true"/>
          <p:nvPr/>
        </p:nvSpPr>
        <p:spPr>
          <a:xfrm rot="0">
            <a:off x="13465330" y="4573328"/>
            <a:ext cx="3714340" cy="1014730"/>
          </a:xfrm>
          <a:prstGeom prst="rect">
            <a:avLst/>
          </a:prstGeom>
        </p:spPr>
        <p:txBody>
          <a:bodyPr anchor="t" rtlCol="false" tIns="0" lIns="0" bIns="0" rIns="0">
            <a:spAutoFit/>
          </a:bodyPr>
          <a:lstStyle/>
          <a:p>
            <a:pPr algn="ctr" marL="0" indent="0" lvl="0">
              <a:lnSpc>
                <a:spcPts val="3919"/>
              </a:lnSpc>
              <a:spcBef>
                <a:spcPct val="0"/>
              </a:spcBef>
            </a:pPr>
            <a:r>
              <a:rPr lang="en-US" sz="2800">
                <a:solidFill>
                  <a:srgbClr val="FFFFFF"/>
                </a:solidFill>
                <a:latin typeface="Telegraf Bold"/>
              </a:rPr>
              <a:t>Lemon onderzoek / leefbarometer?</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28636" y="8455836"/>
            <a:ext cx="20314102" cy="62596"/>
          </a:xfrm>
          <a:prstGeom prst="rect">
            <a:avLst/>
          </a:prstGeom>
          <a:solidFill>
            <a:srgbClr val="171717"/>
          </a:solidFill>
        </p:spPr>
      </p:sp>
      <p:sp>
        <p:nvSpPr>
          <p:cNvPr name="TextBox 3" id="3"/>
          <p:cNvSpPr txBox="true"/>
          <p:nvPr/>
        </p:nvSpPr>
        <p:spPr>
          <a:xfrm rot="0">
            <a:off x="2140876" y="466725"/>
            <a:ext cx="14006249" cy="1047750"/>
          </a:xfrm>
          <a:prstGeom prst="rect">
            <a:avLst/>
          </a:prstGeom>
        </p:spPr>
        <p:txBody>
          <a:bodyPr anchor="t" rtlCol="false" tIns="0" lIns="0" bIns="0" rIns="0">
            <a:spAutoFit/>
          </a:bodyPr>
          <a:lstStyle/>
          <a:p>
            <a:pPr algn="ctr" marL="0" indent="0" lvl="0">
              <a:lnSpc>
                <a:spcPts val="7680"/>
              </a:lnSpc>
              <a:spcBef>
                <a:spcPct val="0"/>
              </a:spcBef>
            </a:pPr>
            <a:r>
              <a:rPr lang="en-US" sz="6400">
                <a:solidFill>
                  <a:srgbClr val="171717"/>
                </a:solidFill>
                <a:latin typeface="Telegraf Bold"/>
              </a:rPr>
              <a:t>Fysiek - sociaal</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284185" y="3851359"/>
            <a:ext cx="4364535" cy="6435641"/>
          </a:xfrm>
          <a:prstGeom prst="rect">
            <a:avLst/>
          </a:prstGeom>
        </p:spPr>
      </p:pic>
      <p:grpSp>
        <p:nvGrpSpPr>
          <p:cNvPr name="Group 3" id="3"/>
          <p:cNvGrpSpPr/>
          <p:nvPr/>
        </p:nvGrpSpPr>
        <p:grpSpPr>
          <a:xfrm rot="0">
            <a:off x="-6043123" y="8524070"/>
            <a:ext cx="26411751" cy="3525859"/>
            <a:chOff x="0" y="0"/>
            <a:chExt cx="35215668" cy="4701146"/>
          </a:xfrm>
        </p:grpSpPr>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73537" r="0" b="0"/>
            <a:stretch>
              <a:fillRect/>
            </a:stretch>
          </p:blipFill>
          <p:spPr>
            <a:xfrm flipH="false" flipV="false" rot="0">
              <a:off x="17607834" y="0"/>
              <a:ext cx="17607834" cy="4701146"/>
            </a:xfrm>
            <a:prstGeom prst="rect">
              <a:avLst/>
            </a:prstGeom>
          </p:spPr>
        </p:pic>
        <p:pic>
          <p:nvPicPr>
            <p:cNvPr name="Picture 5" id="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73537" r="0" b="0"/>
            <a:stretch>
              <a:fillRect/>
            </a:stretch>
          </p:blipFill>
          <p:spPr>
            <a:xfrm flipH="false" flipV="false" rot="0">
              <a:off x="0" y="0"/>
              <a:ext cx="17607834" cy="4701146"/>
            </a:xfrm>
            <a:prstGeom prst="rect">
              <a:avLst/>
            </a:prstGeom>
          </p:spPr>
        </p:pic>
      </p:grpSp>
      <p:sp>
        <p:nvSpPr>
          <p:cNvPr name="AutoShape 6" id="6"/>
          <p:cNvSpPr/>
          <p:nvPr/>
        </p:nvSpPr>
        <p:spPr>
          <a:xfrm rot="0">
            <a:off x="-328636" y="8455836"/>
            <a:ext cx="20314102" cy="62596"/>
          </a:xfrm>
          <a:prstGeom prst="rect">
            <a:avLst/>
          </a:prstGeom>
          <a:solidFill>
            <a:srgbClr val="171717"/>
          </a:solidFill>
        </p:spPr>
      </p:sp>
      <p:pic>
        <p:nvPicPr>
          <p:cNvPr name="Picture 7" id="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true" flipV="false" rot="0">
            <a:off x="13820226" y="3421957"/>
            <a:ext cx="4467774" cy="6641286"/>
          </a:xfrm>
          <a:prstGeom prst="rect">
            <a:avLst/>
          </a:prstGeom>
        </p:spPr>
      </p:pic>
      <p:pic>
        <p:nvPicPr>
          <p:cNvPr name="Picture 8" id="8"/>
          <p:cNvPicPr>
            <a:picLocks noChangeAspect="true"/>
          </p:cNvPicPr>
          <p:nvPr/>
        </p:nvPicPr>
        <p:blipFill>
          <a:blip r:embed="rId8"/>
          <a:srcRect l="0" t="0" r="0" b="10200"/>
          <a:stretch>
            <a:fillRect/>
          </a:stretch>
        </p:blipFill>
        <p:spPr>
          <a:xfrm flipH="false" flipV="false" rot="0">
            <a:off x="5147417" y="2262663"/>
            <a:ext cx="8427916" cy="6136023"/>
          </a:xfrm>
          <a:prstGeom prst="rect">
            <a:avLst/>
          </a:prstGeom>
        </p:spPr>
      </p:pic>
      <p:sp>
        <p:nvSpPr>
          <p:cNvPr name="TextBox 9" id="9"/>
          <p:cNvSpPr txBox="true"/>
          <p:nvPr/>
        </p:nvSpPr>
        <p:spPr>
          <a:xfrm rot="0">
            <a:off x="2825291" y="466725"/>
            <a:ext cx="14006249" cy="1047750"/>
          </a:xfrm>
          <a:prstGeom prst="rect">
            <a:avLst/>
          </a:prstGeom>
        </p:spPr>
        <p:txBody>
          <a:bodyPr anchor="t" rtlCol="false" tIns="0" lIns="0" bIns="0" rIns="0">
            <a:spAutoFit/>
          </a:bodyPr>
          <a:lstStyle/>
          <a:p>
            <a:pPr algn="ctr" marL="0" indent="0" lvl="0">
              <a:lnSpc>
                <a:spcPts val="7680"/>
              </a:lnSpc>
              <a:spcBef>
                <a:spcPct val="0"/>
              </a:spcBef>
            </a:pPr>
            <a:r>
              <a:rPr lang="en-US" sz="6400">
                <a:solidFill>
                  <a:srgbClr val="171717"/>
                </a:solidFill>
                <a:latin typeface="Telegraf Bold"/>
              </a:rPr>
              <a:t>Fysiek - sociaal</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043123" y="9084720"/>
            <a:ext cx="26411751" cy="3525859"/>
            <a:chOff x="0" y="0"/>
            <a:chExt cx="35215668" cy="4701146"/>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73537" r="0" b="0"/>
            <a:stretch>
              <a:fillRect/>
            </a:stretch>
          </p:blipFill>
          <p:spPr>
            <a:xfrm flipH="false" flipV="false" rot="0">
              <a:off x="17607834" y="0"/>
              <a:ext cx="17607834" cy="4701146"/>
            </a:xfrm>
            <a:prstGeom prst="rect">
              <a:avLst/>
            </a:prstGeom>
          </p:spPr>
        </p:pic>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73537" r="0" b="0"/>
            <a:stretch>
              <a:fillRect/>
            </a:stretch>
          </p:blipFill>
          <p:spPr>
            <a:xfrm flipH="false" flipV="false" rot="0">
              <a:off x="0" y="0"/>
              <a:ext cx="17607834" cy="4701146"/>
            </a:xfrm>
            <a:prstGeom prst="rect">
              <a:avLst/>
            </a:prstGeom>
          </p:spPr>
        </p:pic>
      </p:grpSp>
      <p:pic>
        <p:nvPicPr>
          <p:cNvPr name="Picture 5" id="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301773" y="6987700"/>
            <a:ext cx="6011723" cy="2142359"/>
          </a:xfrm>
          <a:prstGeom prst="rect">
            <a:avLst/>
          </a:prstGeom>
        </p:spPr>
      </p:pic>
      <p:sp>
        <p:nvSpPr>
          <p:cNvPr name="AutoShape 6" id="6"/>
          <p:cNvSpPr/>
          <p:nvPr/>
        </p:nvSpPr>
        <p:spPr>
          <a:xfrm rot="0">
            <a:off x="-379895" y="9084720"/>
            <a:ext cx="19232757" cy="62596"/>
          </a:xfrm>
          <a:prstGeom prst="rect">
            <a:avLst/>
          </a:prstGeom>
          <a:solidFill>
            <a:srgbClr val="171717"/>
          </a:solidFill>
        </p:spPr>
      </p:sp>
      <p:pic>
        <p:nvPicPr>
          <p:cNvPr name="Picture 7" id="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5897500" y="7222854"/>
            <a:ext cx="4218481" cy="836026"/>
          </a:xfrm>
          <a:prstGeom prst="rect">
            <a:avLst/>
          </a:prstGeom>
        </p:spPr>
      </p:pic>
      <p:pic>
        <p:nvPicPr>
          <p:cNvPr name="Picture 8" id="8"/>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0">
            <a:off x="13225054" y="5608339"/>
            <a:ext cx="4654286" cy="1379361"/>
          </a:xfrm>
          <a:prstGeom prst="rect">
            <a:avLst/>
          </a:prstGeom>
        </p:spPr>
      </p:pic>
      <p:pic>
        <p:nvPicPr>
          <p:cNvPr name="Picture 9" id="9"/>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true" flipV="false" rot="0">
            <a:off x="14142265" y="6004368"/>
            <a:ext cx="2819864" cy="9427605"/>
          </a:xfrm>
          <a:prstGeom prst="rect">
            <a:avLst/>
          </a:prstGeom>
        </p:spPr>
      </p:pic>
      <p:pic>
        <p:nvPicPr>
          <p:cNvPr name="Picture 10" id="10"/>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6143463" y="6004368"/>
            <a:ext cx="4577943" cy="8966955"/>
          </a:xfrm>
          <a:prstGeom prst="rect">
            <a:avLst/>
          </a:prstGeom>
        </p:spPr>
      </p:pic>
      <p:pic>
        <p:nvPicPr>
          <p:cNvPr name="Picture 11" id="11"/>
          <p:cNvPicPr>
            <a:picLocks noChangeAspect="true"/>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0" t="0" r="0" b="0"/>
          <a:stretch>
            <a:fillRect/>
          </a:stretch>
        </p:blipFill>
        <p:spPr>
          <a:xfrm flipH="false" flipV="false" rot="0">
            <a:off x="1780161" y="5627973"/>
            <a:ext cx="4960277" cy="10829425"/>
          </a:xfrm>
          <a:prstGeom prst="rect">
            <a:avLst/>
          </a:prstGeom>
        </p:spPr>
      </p:pic>
      <p:pic>
        <p:nvPicPr>
          <p:cNvPr name="Picture 12" id="12"/>
          <p:cNvPicPr>
            <a:picLocks noChangeAspect="true"/>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l="0" t="0" r="0" b="0"/>
          <a:stretch>
            <a:fillRect/>
          </a:stretch>
        </p:blipFill>
        <p:spPr>
          <a:xfrm flipH="true" flipV="false" rot="0">
            <a:off x="10564895" y="5905507"/>
            <a:ext cx="3199305" cy="4582338"/>
          </a:xfrm>
          <a:prstGeom prst="rect">
            <a:avLst/>
          </a:prstGeom>
        </p:spPr>
      </p:pic>
      <p:grpSp>
        <p:nvGrpSpPr>
          <p:cNvPr name="Group 13" id="13"/>
          <p:cNvGrpSpPr/>
          <p:nvPr/>
        </p:nvGrpSpPr>
        <p:grpSpPr>
          <a:xfrm rot="0">
            <a:off x="356507" y="453838"/>
            <a:ext cx="11573911" cy="6110882"/>
            <a:chOff x="0" y="0"/>
            <a:chExt cx="15431882" cy="8147843"/>
          </a:xfrm>
        </p:grpSpPr>
        <p:sp>
          <p:nvSpPr>
            <p:cNvPr name="TextBox 14" id="14"/>
            <p:cNvSpPr txBox="true"/>
            <p:nvPr/>
          </p:nvSpPr>
          <p:spPr>
            <a:xfrm rot="0">
              <a:off x="0" y="-47625"/>
              <a:ext cx="15431882" cy="7159625"/>
            </a:xfrm>
            <a:prstGeom prst="rect">
              <a:avLst/>
            </a:prstGeom>
          </p:spPr>
          <p:txBody>
            <a:bodyPr anchor="t" rtlCol="false" tIns="0" lIns="0" bIns="0" rIns="0">
              <a:spAutoFit/>
            </a:bodyPr>
            <a:lstStyle/>
            <a:p>
              <a:pPr algn="just">
                <a:lnSpc>
                  <a:spcPts val="5262"/>
                </a:lnSpc>
              </a:pPr>
              <a:r>
                <a:rPr lang="en-US" sz="4385">
                  <a:solidFill>
                    <a:srgbClr val="171717"/>
                  </a:solidFill>
                  <a:latin typeface="Telegraf Bold"/>
                </a:rPr>
                <a:t>De mensen in de wijk </a:t>
              </a:r>
            </a:p>
            <a:p>
              <a:pPr algn="just">
                <a:lnSpc>
                  <a:spcPts val="5262"/>
                </a:lnSpc>
              </a:pPr>
              <a:r>
                <a:rPr lang="en-US" sz="4385">
                  <a:solidFill>
                    <a:srgbClr val="171717"/>
                  </a:solidFill>
                  <a:latin typeface="Telegraf Bold"/>
                </a:rPr>
                <a:t> </a:t>
              </a:r>
            </a:p>
            <a:p>
              <a:pPr algn="just">
                <a:lnSpc>
                  <a:spcPts val="4200"/>
                </a:lnSpc>
              </a:pPr>
              <a:r>
                <a:rPr lang="en-US" sz="3500">
                  <a:solidFill>
                    <a:srgbClr val="171717"/>
                  </a:solidFill>
                  <a:latin typeface="Telegraf Bold"/>
                </a:rPr>
                <a:t>Wie wonen er eigenlijk?</a:t>
              </a:r>
            </a:p>
            <a:p>
              <a:pPr algn="just" marL="755651" indent="-377825" lvl="1">
                <a:lnSpc>
                  <a:spcPts val="4200"/>
                </a:lnSpc>
                <a:buFont typeface="Arial"/>
                <a:buChar char="•"/>
              </a:pPr>
              <a:r>
                <a:rPr lang="en-US" sz="3500">
                  <a:solidFill>
                    <a:srgbClr val="171717"/>
                  </a:solidFill>
                  <a:latin typeface="Telegraf Bold"/>
                </a:rPr>
                <a:t>Kortom; </a:t>
              </a:r>
              <a:r>
                <a:rPr lang="en-US" sz="3500">
                  <a:solidFill>
                    <a:srgbClr val="171717"/>
                  </a:solidFill>
                  <a:latin typeface="Telegraf Bold"/>
                </a:rPr>
                <a:t>wie zijn de </a:t>
              </a:r>
              <a:r>
                <a:rPr lang="en-US" sz="3500">
                  <a:solidFill>
                    <a:srgbClr val="FF1616"/>
                  </a:solidFill>
                  <a:latin typeface="Telegraf Bold"/>
                </a:rPr>
                <a:t>bewoners</a:t>
              </a:r>
            </a:p>
            <a:p>
              <a:pPr algn="just" marL="755651" indent="-377825" lvl="1">
                <a:lnSpc>
                  <a:spcPts val="4200"/>
                </a:lnSpc>
                <a:buFont typeface="Arial"/>
                <a:buChar char="•"/>
              </a:pPr>
              <a:r>
                <a:rPr lang="en-US" sz="3500">
                  <a:solidFill>
                    <a:srgbClr val="171717"/>
                  </a:solidFill>
                  <a:latin typeface="Telegraf Bold"/>
                </a:rPr>
                <a:t>Bij een onderzoek; wie is je </a:t>
              </a:r>
              <a:r>
                <a:rPr lang="en-US" sz="3500">
                  <a:solidFill>
                    <a:srgbClr val="FF1616"/>
                  </a:solidFill>
                  <a:latin typeface="Telegraf Bold"/>
                </a:rPr>
                <a:t>doelgroep</a:t>
              </a:r>
            </a:p>
            <a:p>
              <a:pPr algn="just">
                <a:lnSpc>
                  <a:spcPts val="4200"/>
                </a:lnSpc>
              </a:pPr>
            </a:p>
            <a:p>
              <a:pPr algn="just">
                <a:lnSpc>
                  <a:spcPts val="4200"/>
                </a:lnSpc>
              </a:pPr>
              <a:r>
                <a:rPr lang="en-US" sz="3500">
                  <a:solidFill>
                    <a:srgbClr val="171717"/>
                  </a:solidFill>
                  <a:latin typeface="Telegraf Bold"/>
                </a:rPr>
                <a:t>H</a:t>
              </a:r>
              <a:r>
                <a:rPr lang="en-US" sz="3500">
                  <a:solidFill>
                    <a:srgbClr val="171717"/>
                  </a:solidFill>
                  <a:latin typeface="Telegraf Bold"/>
                </a:rPr>
                <a:t>oe kom je daar achter? </a:t>
              </a:r>
            </a:p>
            <a:p>
              <a:pPr algn="just">
                <a:lnSpc>
                  <a:spcPts val="5262"/>
                </a:lnSpc>
              </a:pPr>
              <a:r>
                <a:rPr lang="en-US" sz="4385">
                  <a:solidFill>
                    <a:srgbClr val="171717"/>
                  </a:solidFill>
                  <a:latin typeface="Telegraf Bold"/>
                </a:rPr>
                <a:t> </a:t>
              </a:r>
            </a:p>
            <a:p>
              <a:pPr algn="just">
                <a:lnSpc>
                  <a:spcPts val="5262"/>
                </a:lnSpc>
              </a:pPr>
            </a:p>
          </p:txBody>
        </p:sp>
        <p:sp>
          <p:nvSpPr>
            <p:cNvPr name="TextBox 15" id="15"/>
            <p:cNvSpPr txBox="true"/>
            <p:nvPr/>
          </p:nvSpPr>
          <p:spPr>
            <a:xfrm rot="0">
              <a:off x="1339449" y="7693633"/>
              <a:ext cx="12752984" cy="454210"/>
            </a:xfrm>
            <a:prstGeom prst="rect">
              <a:avLst/>
            </a:prstGeom>
          </p:spPr>
          <p:txBody>
            <a:bodyPr anchor="t" rtlCol="false" tIns="0" lIns="0" bIns="0" rIns="0">
              <a:spAutoFit/>
            </a:bodyPr>
            <a:lstStyle/>
            <a:p>
              <a:pPr algn="ctr">
                <a:lnSpc>
                  <a:spcPts val="2686"/>
                </a:lnSpc>
              </a:pP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4152880"/>
            <a:ext cx="2293526" cy="6179028"/>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2434390" y="4017433"/>
            <a:ext cx="2302497" cy="6032017"/>
          </a:xfrm>
          <a:prstGeom prst="rect">
            <a:avLst/>
          </a:prstGeom>
        </p:spPr>
      </p:pic>
      <p:pic>
        <p:nvPicPr>
          <p:cNvPr name="Picture 4" id="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2660250" y="1298835"/>
            <a:ext cx="4654286" cy="1379361"/>
          </a:xfrm>
          <a:prstGeom prst="rect">
            <a:avLst/>
          </a:prstGeom>
        </p:spPr>
      </p:pic>
      <p:pic>
        <p:nvPicPr>
          <p:cNvPr name="Picture 5" id="5"/>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0">
            <a:off x="15379016" y="751871"/>
            <a:ext cx="4218481" cy="836026"/>
          </a:xfrm>
          <a:prstGeom prst="rect">
            <a:avLst/>
          </a:prstGeom>
        </p:spPr>
      </p:pic>
      <p:grpSp>
        <p:nvGrpSpPr>
          <p:cNvPr name="Group 6" id="6"/>
          <p:cNvGrpSpPr/>
          <p:nvPr/>
        </p:nvGrpSpPr>
        <p:grpSpPr>
          <a:xfrm rot="0">
            <a:off x="356507" y="269358"/>
            <a:ext cx="16902793" cy="5044082"/>
            <a:chOff x="0" y="0"/>
            <a:chExt cx="22537058" cy="6725443"/>
          </a:xfrm>
        </p:grpSpPr>
        <p:sp>
          <p:nvSpPr>
            <p:cNvPr name="TextBox 7" id="7"/>
            <p:cNvSpPr txBox="true"/>
            <p:nvPr/>
          </p:nvSpPr>
          <p:spPr>
            <a:xfrm rot="0">
              <a:off x="0" y="-47625"/>
              <a:ext cx="22537058" cy="5737225"/>
            </a:xfrm>
            <a:prstGeom prst="rect">
              <a:avLst/>
            </a:prstGeom>
          </p:spPr>
          <p:txBody>
            <a:bodyPr anchor="t" rtlCol="false" tIns="0" lIns="0" bIns="0" rIns="0">
              <a:spAutoFit/>
            </a:bodyPr>
            <a:lstStyle/>
            <a:p>
              <a:pPr algn="just">
                <a:lnSpc>
                  <a:spcPts val="5262"/>
                </a:lnSpc>
              </a:pPr>
            </a:p>
            <a:p>
              <a:pPr algn="just">
                <a:lnSpc>
                  <a:spcPts val="4200"/>
                </a:lnSpc>
              </a:pPr>
              <a:r>
                <a:rPr lang="en-US" sz="3500">
                  <a:solidFill>
                    <a:srgbClr val="171717"/>
                  </a:solidFill>
                  <a:latin typeface="Telegraf Bold"/>
                </a:rPr>
                <a:t>Wat is </a:t>
              </a:r>
              <a:r>
                <a:rPr lang="en-US" sz="3500">
                  <a:solidFill>
                    <a:srgbClr val="FF1616"/>
                  </a:solidFill>
                  <a:latin typeface="Telegraf Bold Bold"/>
                </a:rPr>
                <a:t>demografie</a:t>
              </a:r>
              <a:r>
                <a:rPr lang="en-US" sz="3500">
                  <a:solidFill>
                    <a:srgbClr val="171717"/>
                  </a:solidFill>
                  <a:latin typeface="Telegraf Bold"/>
                </a:rPr>
                <a:t>? </a:t>
              </a:r>
            </a:p>
            <a:p>
              <a:pPr algn="just" marL="755651" indent="-377825" lvl="1">
                <a:lnSpc>
                  <a:spcPts val="4200"/>
                </a:lnSpc>
                <a:buFont typeface="Arial"/>
                <a:buChar char="•"/>
              </a:pPr>
              <a:r>
                <a:rPr lang="en-US" sz="3500">
                  <a:solidFill>
                    <a:srgbClr val="171717"/>
                  </a:solidFill>
                  <a:latin typeface="Telegraf Bold"/>
                </a:rPr>
                <a:t>https://www.youtube.com/watch?v=BAn0TmSI7F4</a:t>
              </a:r>
            </a:p>
            <a:p>
              <a:pPr algn="just">
                <a:lnSpc>
                  <a:spcPts val="5262"/>
                </a:lnSpc>
              </a:pPr>
            </a:p>
            <a:p>
              <a:pPr algn="just">
                <a:lnSpc>
                  <a:spcPts val="4200"/>
                </a:lnSpc>
              </a:pPr>
            </a:p>
            <a:p>
              <a:pPr algn="just">
                <a:lnSpc>
                  <a:spcPts val="5262"/>
                </a:lnSpc>
              </a:pPr>
              <a:r>
                <a:rPr lang="en-US" sz="4385">
                  <a:solidFill>
                    <a:srgbClr val="171717"/>
                  </a:solidFill>
                  <a:latin typeface="Telegraf Bold"/>
                </a:rPr>
                <a:t> </a:t>
              </a:r>
            </a:p>
            <a:p>
              <a:pPr algn="just">
                <a:lnSpc>
                  <a:spcPts val="5262"/>
                </a:lnSpc>
              </a:pPr>
            </a:p>
          </p:txBody>
        </p:sp>
        <p:sp>
          <p:nvSpPr>
            <p:cNvPr name="TextBox 8" id="8"/>
            <p:cNvSpPr txBox="true"/>
            <p:nvPr/>
          </p:nvSpPr>
          <p:spPr>
            <a:xfrm rot="0">
              <a:off x="1956160" y="6271233"/>
              <a:ext cx="18624737" cy="454210"/>
            </a:xfrm>
            <a:prstGeom prst="rect">
              <a:avLst/>
            </a:prstGeom>
          </p:spPr>
          <p:txBody>
            <a:bodyPr anchor="t" rtlCol="false" tIns="0" lIns="0" bIns="0" rIns="0">
              <a:spAutoFit/>
            </a:bodyPr>
            <a:lstStyle/>
            <a:p>
              <a:pPr algn="ctr">
                <a:lnSpc>
                  <a:spcPts val="2686"/>
                </a:lnSpc>
              </a:pPr>
            </a:p>
          </p:txBody>
        </p:sp>
      </p:grpSp>
      <p:sp>
        <p:nvSpPr>
          <p:cNvPr name="TextBox 9" id="9"/>
          <p:cNvSpPr txBox="true"/>
          <p:nvPr/>
        </p:nvSpPr>
        <p:spPr>
          <a:xfrm rot="0">
            <a:off x="7779203" y="3243556"/>
            <a:ext cx="9480097" cy="6419850"/>
          </a:xfrm>
          <a:prstGeom prst="rect">
            <a:avLst/>
          </a:prstGeom>
        </p:spPr>
        <p:txBody>
          <a:bodyPr anchor="t" rtlCol="false" tIns="0" lIns="0" bIns="0" rIns="0">
            <a:spAutoFit/>
          </a:bodyPr>
          <a:lstStyle/>
          <a:p>
            <a:pPr algn="just">
              <a:lnSpc>
                <a:spcPts val="3600"/>
              </a:lnSpc>
              <a:spcBef>
                <a:spcPct val="0"/>
              </a:spcBef>
            </a:pPr>
            <a:r>
              <a:rPr lang="en-US" sz="3000">
                <a:solidFill>
                  <a:srgbClr val="000000"/>
                </a:solidFill>
                <a:latin typeface="Arimo Bold"/>
              </a:rPr>
              <a:t>Demografie is een vakgebied waarin de kwantitatieve kenmerken van een bevolking worden bestudeerd.</a:t>
            </a:r>
          </a:p>
          <a:p>
            <a:pPr algn="just">
              <a:lnSpc>
                <a:spcPts val="3600"/>
              </a:lnSpc>
              <a:spcBef>
                <a:spcPct val="0"/>
              </a:spcBef>
            </a:pPr>
          </a:p>
          <a:p>
            <a:pPr algn="just">
              <a:lnSpc>
                <a:spcPts val="3600"/>
              </a:lnSpc>
              <a:spcBef>
                <a:spcPct val="0"/>
              </a:spcBef>
            </a:pPr>
            <a:r>
              <a:rPr lang="en-US" sz="3000">
                <a:solidFill>
                  <a:srgbClr val="000000"/>
                </a:solidFill>
                <a:latin typeface="Arimo"/>
              </a:rPr>
              <a:t>Bij demografie worden op verschillende manieren de eigenschappen van een samenleving in kaart gebracht. Men bestudeert als demograaf onder andere de verdeling van </a:t>
            </a:r>
            <a:r>
              <a:rPr lang="en-US" sz="3000">
                <a:solidFill>
                  <a:srgbClr val="FF1616"/>
                </a:solidFill>
                <a:latin typeface="Arimo"/>
              </a:rPr>
              <a:t>leeftijd, geslacht, inkomen, etniciteit en opleidingsniveau </a:t>
            </a:r>
            <a:r>
              <a:rPr lang="en-US" sz="3000">
                <a:solidFill>
                  <a:srgbClr val="000000"/>
                </a:solidFill>
                <a:latin typeface="Arimo"/>
              </a:rPr>
              <a:t>over de gehele samenleving. </a:t>
            </a:r>
          </a:p>
          <a:p>
            <a:pPr algn="just">
              <a:lnSpc>
                <a:spcPts val="3600"/>
              </a:lnSpc>
              <a:spcBef>
                <a:spcPct val="0"/>
              </a:spcBef>
            </a:pPr>
          </a:p>
          <a:p>
            <a:pPr algn="just">
              <a:lnSpc>
                <a:spcPts val="3600"/>
              </a:lnSpc>
              <a:spcBef>
                <a:spcPct val="0"/>
              </a:spcBef>
            </a:pPr>
            <a:r>
              <a:rPr lang="en-US" sz="3000">
                <a:solidFill>
                  <a:srgbClr val="000000"/>
                </a:solidFill>
                <a:latin typeface="Arimo"/>
              </a:rPr>
              <a:t>Demografie omvat niet alleen de omvang en structuur van de bevolking, maar bestudeert ook ontwikkelingen in de tijd, zoals het aantal geboorten, sterfgevallen en migratie.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3228"/>
          <a:stretch>
            <a:fillRect/>
          </a:stretch>
        </p:blipFill>
        <p:spPr>
          <a:xfrm>
            <a:off x="0" y="0"/>
            <a:ext cx="18288000" cy="10287000"/>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56507" y="966193"/>
            <a:ext cx="16902793" cy="3843932"/>
            <a:chOff x="0" y="0"/>
            <a:chExt cx="22537058" cy="5125243"/>
          </a:xfrm>
        </p:grpSpPr>
        <p:sp>
          <p:nvSpPr>
            <p:cNvPr name="TextBox 3" id="3"/>
            <p:cNvSpPr txBox="true"/>
            <p:nvPr/>
          </p:nvSpPr>
          <p:spPr>
            <a:xfrm rot="0">
              <a:off x="0" y="-47625"/>
              <a:ext cx="22537058" cy="4137025"/>
            </a:xfrm>
            <a:prstGeom prst="rect">
              <a:avLst/>
            </a:prstGeom>
          </p:spPr>
          <p:txBody>
            <a:bodyPr anchor="t" rtlCol="false" tIns="0" lIns="0" bIns="0" rIns="0">
              <a:spAutoFit/>
            </a:bodyPr>
            <a:lstStyle/>
            <a:p>
              <a:pPr algn="just">
                <a:lnSpc>
                  <a:spcPts val="5262"/>
                </a:lnSpc>
              </a:pPr>
              <a:r>
                <a:rPr lang="en-US" sz="4385">
                  <a:solidFill>
                    <a:srgbClr val="171717"/>
                  </a:solidFill>
                  <a:latin typeface="Telegraf Bold"/>
                </a:rPr>
                <a:t>MAAR......</a:t>
              </a:r>
            </a:p>
            <a:p>
              <a:pPr algn="just">
                <a:lnSpc>
                  <a:spcPts val="4200"/>
                </a:lnSpc>
              </a:pPr>
            </a:p>
            <a:p>
              <a:pPr algn="just">
                <a:lnSpc>
                  <a:spcPts val="4200"/>
                </a:lnSpc>
              </a:pPr>
              <a:r>
                <a:rPr lang="en-US" sz="3500">
                  <a:solidFill>
                    <a:srgbClr val="171717"/>
                  </a:solidFill>
                  <a:latin typeface="Telegraf Bold"/>
                </a:rPr>
                <a:t>H</a:t>
              </a:r>
              <a:r>
                <a:rPr lang="en-US" sz="3500">
                  <a:solidFill>
                    <a:srgbClr val="171717"/>
                  </a:solidFill>
                  <a:latin typeface="Telegraf Bold"/>
                </a:rPr>
                <a:t>oe kom je daar achter? Welke bronnen kan je gebruiken? </a:t>
              </a:r>
            </a:p>
            <a:p>
              <a:pPr algn="just">
                <a:lnSpc>
                  <a:spcPts val="5262"/>
                </a:lnSpc>
              </a:pPr>
              <a:r>
                <a:rPr lang="en-US" sz="4385">
                  <a:solidFill>
                    <a:srgbClr val="171717"/>
                  </a:solidFill>
                  <a:latin typeface="Telegraf Bold"/>
                </a:rPr>
                <a:t> </a:t>
              </a:r>
            </a:p>
            <a:p>
              <a:pPr algn="just">
                <a:lnSpc>
                  <a:spcPts val="5262"/>
                </a:lnSpc>
              </a:pPr>
            </a:p>
          </p:txBody>
        </p:sp>
        <p:sp>
          <p:nvSpPr>
            <p:cNvPr name="TextBox 4" id="4"/>
            <p:cNvSpPr txBox="true"/>
            <p:nvPr/>
          </p:nvSpPr>
          <p:spPr>
            <a:xfrm rot="0">
              <a:off x="1956160" y="4671033"/>
              <a:ext cx="18624737" cy="454210"/>
            </a:xfrm>
            <a:prstGeom prst="rect">
              <a:avLst/>
            </a:prstGeom>
          </p:spPr>
          <p:txBody>
            <a:bodyPr anchor="t" rtlCol="false" tIns="0" lIns="0" bIns="0" rIns="0">
              <a:spAutoFit/>
            </a:bodyPr>
            <a:lstStyle/>
            <a:p>
              <a:pPr algn="ctr">
                <a:lnSpc>
                  <a:spcPts val="2686"/>
                </a:lnSpc>
              </a:pPr>
            </a:p>
          </p:txBody>
        </p:sp>
      </p:grpSp>
      <p:grpSp>
        <p:nvGrpSpPr>
          <p:cNvPr name="Group 5" id="5"/>
          <p:cNvGrpSpPr/>
          <p:nvPr/>
        </p:nvGrpSpPr>
        <p:grpSpPr>
          <a:xfrm rot="0">
            <a:off x="1636230" y="6160959"/>
            <a:ext cx="15015540" cy="4364407"/>
            <a:chOff x="0" y="0"/>
            <a:chExt cx="20020720" cy="5819210"/>
          </a:xfrm>
        </p:grpSpPr>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3851259" cy="5819210"/>
            </a:xfrm>
            <a:prstGeom prst="rect">
              <a:avLst/>
            </a:prstGeom>
          </p:spPr>
        </p:pic>
        <p:pic>
          <p:nvPicPr>
            <p:cNvPr name="Picture 7" id="7"/>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false" rot="0">
              <a:off x="11204618" y="0"/>
              <a:ext cx="3840678" cy="5819210"/>
            </a:xfrm>
            <a:prstGeom prst="rect">
              <a:avLst/>
            </a:prstGeom>
          </p:spPr>
        </p:pic>
        <p:pic>
          <p:nvPicPr>
            <p:cNvPr name="Picture 8" id="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2417422" y="0"/>
              <a:ext cx="3819518" cy="5819210"/>
            </a:xfrm>
            <a:prstGeom prst="rect">
              <a:avLst/>
            </a:prstGeom>
          </p:spPr>
        </p:pic>
        <p:pic>
          <p:nvPicPr>
            <p:cNvPr name="Picture 9" id="9"/>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true" flipV="false" rot="0">
              <a:off x="5266383" y="0"/>
              <a:ext cx="4009964" cy="5819210"/>
            </a:xfrm>
            <a:prstGeom prst="rect">
              <a:avLst/>
            </a:prstGeom>
          </p:spPr>
        </p:pic>
        <p:pic>
          <p:nvPicPr>
            <p:cNvPr name="Picture 10" id="10"/>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3489978" y="0"/>
              <a:ext cx="3904161" cy="5819210"/>
            </a:xfrm>
            <a:prstGeom prst="rect">
              <a:avLst/>
            </a:prstGeom>
          </p:spPr>
        </p:pic>
        <p:pic>
          <p:nvPicPr>
            <p:cNvPr name="Picture 11" id="11"/>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16486872" y="0"/>
              <a:ext cx="3533847" cy="5819210"/>
            </a:xfrm>
            <a:prstGeom prst="rect">
              <a:avLst/>
            </a:prstGeom>
          </p:spPr>
        </p:pic>
        <p:pic>
          <p:nvPicPr>
            <p:cNvPr name="Picture 12" id="12"/>
            <p:cNvPicPr>
              <a:picLocks noChangeAspect="true"/>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0" t="0" r="0" b="0"/>
            <a:stretch>
              <a:fillRect/>
            </a:stretch>
          </p:blipFill>
          <p:spPr>
            <a:xfrm flipH="false" flipV="false" rot="0">
              <a:off x="8254010" y="0"/>
              <a:ext cx="3988804" cy="5819210"/>
            </a:xfrm>
            <a:prstGeom prst="rect">
              <a:avLst/>
            </a:prstGeom>
          </p:spPr>
        </p:pic>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129668"/>
            <a:ext cx="18524483" cy="10157332"/>
          </a:xfrm>
          <a:prstGeom prst="rect">
            <a:avLst/>
          </a:prstGeom>
        </p:spPr>
      </p:pic>
      <p:grpSp>
        <p:nvGrpSpPr>
          <p:cNvPr name="Group 3" id="3"/>
          <p:cNvGrpSpPr>
            <a:grpSpLocks noChangeAspect="true"/>
          </p:cNvGrpSpPr>
          <p:nvPr/>
        </p:nvGrpSpPr>
        <p:grpSpPr>
          <a:xfrm rot="0">
            <a:off x="5624784" y="2221856"/>
            <a:ext cx="1253733" cy="1253733"/>
            <a:chOff x="0" y="0"/>
            <a:chExt cx="6355080" cy="6355080"/>
          </a:xfrm>
        </p:grpSpPr>
        <p:sp>
          <p:nvSpPr>
            <p:cNvPr name="Freeform 4" id="4"/>
            <p:cNvSpPr/>
            <p:nvPr/>
          </p:nvSpPr>
          <p:spPr>
            <a:xfrm>
              <a:off x="0" y="0"/>
              <a:ext cx="6355080" cy="6355080"/>
            </a:xfrm>
            <a:custGeom>
              <a:avLst/>
              <a:gdLst/>
              <a:ahLst/>
              <a:cxnLst/>
              <a:rect r="r" b="b" t="t" l="l"/>
              <a:pathLst>
                <a:path h="6355080" w="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88A30"/>
            </a:solidFill>
          </p:spPr>
        </p:sp>
      </p:grpSp>
      <p:grpSp>
        <p:nvGrpSpPr>
          <p:cNvPr name="Group 5" id="5"/>
          <p:cNvGrpSpPr>
            <a:grpSpLocks noChangeAspect="true"/>
          </p:cNvGrpSpPr>
          <p:nvPr/>
        </p:nvGrpSpPr>
        <p:grpSpPr>
          <a:xfrm rot="0">
            <a:off x="6749249" y="1080838"/>
            <a:ext cx="4789501" cy="4789501"/>
            <a:chOff x="0" y="0"/>
            <a:chExt cx="6355080" cy="6355080"/>
          </a:xfrm>
        </p:grpSpPr>
        <p:sp>
          <p:nvSpPr>
            <p:cNvPr name="Freeform 6" id="6"/>
            <p:cNvSpPr/>
            <p:nvPr/>
          </p:nvSpPr>
          <p:spPr>
            <a:xfrm>
              <a:off x="0" y="0"/>
              <a:ext cx="6355080" cy="6355080"/>
            </a:xfrm>
            <a:custGeom>
              <a:avLst/>
              <a:gdLst/>
              <a:ahLst/>
              <a:cxnLst/>
              <a:rect r="r" b="b" t="t" l="l"/>
              <a:pathLst>
                <a:path h="6355080" w="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88A30">
                <a:alpha val="54902"/>
              </a:srgbClr>
            </a:solidFill>
          </p:spPr>
        </p:sp>
      </p:grpSp>
      <p:grpSp>
        <p:nvGrpSpPr>
          <p:cNvPr name="Group 7" id="7"/>
          <p:cNvGrpSpPr>
            <a:grpSpLocks noChangeAspect="true"/>
          </p:cNvGrpSpPr>
          <p:nvPr/>
        </p:nvGrpSpPr>
        <p:grpSpPr>
          <a:xfrm rot="0">
            <a:off x="3400031" y="7519057"/>
            <a:ext cx="7034118" cy="7034118"/>
            <a:chOff x="0" y="0"/>
            <a:chExt cx="6355080" cy="6355080"/>
          </a:xfrm>
        </p:grpSpPr>
        <p:sp>
          <p:nvSpPr>
            <p:cNvPr name="Freeform 8" id="8"/>
            <p:cNvSpPr/>
            <p:nvPr/>
          </p:nvSpPr>
          <p:spPr>
            <a:xfrm>
              <a:off x="0" y="0"/>
              <a:ext cx="6355080" cy="6355080"/>
            </a:xfrm>
            <a:custGeom>
              <a:avLst/>
              <a:gdLst/>
              <a:ahLst/>
              <a:cxnLst/>
              <a:rect r="r" b="b" t="t" l="l"/>
              <a:pathLst>
                <a:path h="6355080" w="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88A30">
                <a:alpha val="41961"/>
              </a:srgbClr>
            </a:solidFill>
          </p:spPr>
        </p:sp>
      </p:grpSp>
      <p:sp>
        <p:nvSpPr>
          <p:cNvPr name="TextBox 9" id="9"/>
          <p:cNvSpPr txBox="true"/>
          <p:nvPr/>
        </p:nvSpPr>
        <p:spPr>
          <a:xfrm rot="0">
            <a:off x="8223641" y="7607299"/>
            <a:ext cx="16106486" cy="2679701"/>
          </a:xfrm>
          <a:prstGeom prst="rect">
            <a:avLst/>
          </a:prstGeom>
        </p:spPr>
        <p:txBody>
          <a:bodyPr anchor="t" rtlCol="false" tIns="0" lIns="0" bIns="0" rIns="0">
            <a:spAutoFit/>
          </a:bodyPr>
          <a:lstStyle/>
          <a:p>
            <a:pPr algn="ctr">
              <a:lnSpc>
                <a:spcPts val="20000"/>
              </a:lnSpc>
            </a:pPr>
            <a:r>
              <a:rPr lang="en-US" sz="20000">
                <a:solidFill>
                  <a:srgbClr val="F88A30"/>
                </a:solidFill>
                <a:latin typeface="Big Shoulders Display Bold"/>
              </a:rPr>
              <a:t>CBS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494003" y="667570"/>
            <a:ext cx="9655524" cy="7293940"/>
            <a:chOff x="0" y="0"/>
            <a:chExt cx="12874032" cy="9725253"/>
          </a:xfrm>
        </p:grpSpPr>
        <p:sp>
          <p:nvSpPr>
            <p:cNvPr name="TextBox 3" id="3"/>
            <p:cNvSpPr txBox="true"/>
            <p:nvPr/>
          </p:nvSpPr>
          <p:spPr>
            <a:xfrm rot="0">
              <a:off x="0" y="-76200"/>
              <a:ext cx="12874032" cy="1371600"/>
            </a:xfrm>
            <a:prstGeom prst="rect">
              <a:avLst/>
            </a:prstGeom>
          </p:spPr>
          <p:txBody>
            <a:bodyPr anchor="t" rtlCol="false" tIns="0" lIns="0" bIns="0" rIns="0">
              <a:spAutoFit/>
            </a:bodyPr>
            <a:lstStyle/>
            <a:p>
              <a:pPr>
                <a:lnSpc>
                  <a:spcPts val="7680"/>
                </a:lnSpc>
              </a:pPr>
              <a:r>
                <a:rPr lang="en-US" sz="6400">
                  <a:solidFill>
                    <a:srgbClr val="171717"/>
                  </a:solidFill>
                  <a:latin typeface="Telegraf Bold"/>
                </a:rPr>
                <a:t>En nu? </a:t>
              </a:r>
            </a:p>
          </p:txBody>
        </p:sp>
        <p:sp>
          <p:nvSpPr>
            <p:cNvPr name="TextBox 4" id="4"/>
            <p:cNvSpPr txBox="true"/>
            <p:nvPr/>
          </p:nvSpPr>
          <p:spPr>
            <a:xfrm rot="0">
              <a:off x="0" y="1883698"/>
              <a:ext cx="12874032" cy="5939155"/>
            </a:xfrm>
            <a:prstGeom prst="rect">
              <a:avLst/>
            </a:prstGeom>
          </p:spPr>
          <p:txBody>
            <a:bodyPr anchor="t" rtlCol="false" tIns="0" lIns="0" bIns="0" rIns="0">
              <a:spAutoFit/>
            </a:bodyPr>
            <a:lstStyle/>
            <a:p>
              <a:pPr>
                <a:lnSpc>
                  <a:spcPts val="5040"/>
                </a:lnSpc>
              </a:pPr>
              <a:r>
                <a:rPr lang="en-US" sz="3600">
                  <a:solidFill>
                    <a:srgbClr val="171717"/>
                  </a:solidFill>
                  <a:latin typeface="Telegraf"/>
                </a:rPr>
                <a:t>Nu we weten hoe de demografie van onze wijk eruit ziet, kortom wie er in de wijk wonen, rest ons de vraag hoe deze mensen met elkaar omgaan. </a:t>
              </a:r>
            </a:p>
            <a:p>
              <a:pPr>
                <a:lnSpc>
                  <a:spcPts val="5040"/>
                </a:lnSpc>
              </a:pPr>
            </a:p>
            <a:p>
              <a:pPr>
                <a:lnSpc>
                  <a:spcPts val="5040"/>
                </a:lnSpc>
              </a:pPr>
              <a:r>
                <a:rPr lang="en-US" sz="3600">
                  <a:solidFill>
                    <a:srgbClr val="171717"/>
                  </a:solidFill>
                  <a:latin typeface="Telegraf"/>
                </a:rPr>
                <a:t>Hoe is de sociale interactie - sociale cohesie? </a:t>
              </a:r>
            </a:p>
          </p:txBody>
        </p:sp>
        <p:sp>
          <p:nvSpPr>
            <p:cNvPr name="TextBox 5" id="5"/>
            <p:cNvSpPr txBox="true"/>
            <p:nvPr/>
          </p:nvSpPr>
          <p:spPr>
            <a:xfrm rot="0">
              <a:off x="0" y="8612733"/>
              <a:ext cx="12874032" cy="1112520"/>
            </a:xfrm>
            <a:prstGeom prst="rect">
              <a:avLst/>
            </a:prstGeom>
          </p:spPr>
          <p:txBody>
            <a:bodyPr anchor="t" rtlCol="false" tIns="0" lIns="0" bIns="0" rIns="0">
              <a:spAutoFit/>
            </a:bodyPr>
            <a:lstStyle/>
            <a:p>
              <a:pPr>
                <a:lnSpc>
                  <a:spcPts val="3359"/>
                </a:lnSpc>
              </a:pPr>
              <a:r>
                <a:rPr lang="en-US" sz="2400">
                  <a:solidFill>
                    <a:srgbClr val="171717"/>
                  </a:solidFill>
                  <a:latin typeface="Telegraf Bold"/>
                </a:rPr>
                <a:t>Sociale interactie leidt tot sociale cohesie leidt tot een verbetering van het kwaliteit van leven. </a:t>
              </a:r>
            </a:p>
          </p:txBody>
        </p:sp>
      </p:gr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8030571">
            <a:off x="12131333" y="4101399"/>
            <a:ext cx="4779128" cy="4105669"/>
          </a:xfrm>
          <a:prstGeom prst="rect">
            <a:avLst/>
          </a:prstGeom>
        </p:spPr>
      </p:pic>
      <p:pic>
        <p:nvPicPr>
          <p:cNvPr name="Picture 7" id="7"/>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846645">
            <a:off x="15790879" y="2228894"/>
            <a:ext cx="1356528" cy="1356528"/>
          </a:xfrm>
          <a:prstGeom prst="rect">
            <a:avLst/>
          </a:prstGeom>
        </p:spPr>
      </p:pic>
      <p:pic>
        <p:nvPicPr>
          <p:cNvPr name="Picture 8" id="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674399">
            <a:off x="13136734" y="828081"/>
            <a:ext cx="1272362" cy="1272362"/>
          </a:xfrm>
          <a:prstGeom prst="rect">
            <a:avLst/>
          </a:prstGeom>
        </p:spPr>
      </p:pic>
      <p:pic>
        <p:nvPicPr>
          <p:cNvPr name="Picture 9" id="9"/>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true" flipV="false" rot="0">
            <a:off x="15645986" y="4782623"/>
            <a:ext cx="4021423" cy="5993991"/>
          </a:xfrm>
          <a:prstGeom prst="rect">
            <a:avLst/>
          </a:prstGeom>
        </p:spPr>
      </p:pic>
      <p:pic>
        <p:nvPicPr>
          <p:cNvPr name="Picture 10" id="10"/>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214335" y="5067191"/>
            <a:ext cx="5629569" cy="5424857"/>
          </a:xfrm>
          <a:prstGeom prst="rect">
            <a:avLst/>
          </a:prstGeom>
        </p:spPr>
      </p:pic>
      <p:pic>
        <p:nvPicPr>
          <p:cNvPr name="Picture 11" id="11"/>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996050">
            <a:off x="12321242" y="3375242"/>
            <a:ext cx="1407382" cy="1407382"/>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8030571">
            <a:off x="12131333" y="4101399"/>
            <a:ext cx="4779128" cy="4105669"/>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846645">
            <a:off x="15790879" y="2228894"/>
            <a:ext cx="1356528" cy="1356528"/>
          </a:xfrm>
          <a:prstGeom prst="rect">
            <a:avLst/>
          </a:prstGeom>
        </p:spPr>
      </p:pic>
      <p:pic>
        <p:nvPicPr>
          <p:cNvPr name="Picture 4" id="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674399">
            <a:off x="13136734" y="828081"/>
            <a:ext cx="1272362" cy="1272362"/>
          </a:xfrm>
          <a:prstGeom prst="rect">
            <a:avLst/>
          </a:prstGeom>
        </p:spPr>
      </p:pic>
      <p:pic>
        <p:nvPicPr>
          <p:cNvPr name="Picture 5" id="5"/>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true" flipV="false" rot="0">
            <a:off x="15645986" y="4782623"/>
            <a:ext cx="4021423" cy="5993991"/>
          </a:xfrm>
          <a:prstGeom prst="rect">
            <a:avLst/>
          </a:prstGeom>
        </p:spPr>
      </p:pic>
      <p:pic>
        <p:nvPicPr>
          <p:cNvPr name="Picture 6" id="6"/>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214335" y="5067191"/>
            <a:ext cx="5629569" cy="5424857"/>
          </a:xfrm>
          <a:prstGeom prst="rect">
            <a:avLst/>
          </a:prstGeom>
        </p:spPr>
      </p:pic>
      <p:pic>
        <p:nvPicPr>
          <p:cNvPr name="Picture 7" id="7"/>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996050">
            <a:off x="12321242" y="3375242"/>
            <a:ext cx="1407382" cy="1407382"/>
          </a:xfrm>
          <a:prstGeom prst="rect">
            <a:avLst/>
          </a:prstGeom>
        </p:spPr>
      </p:pic>
      <p:pic>
        <p:nvPicPr>
          <p:cNvPr name="Picture 8" id="8"/>
          <p:cNvPicPr>
            <a:picLocks noChangeAspect="true"/>
          </p:cNvPicPr>
          <p:nvPr/>
        </p:nvPicPr>
        <p:blipFill>
          <a:blip r:embed="rId14"/>
          <a:srcRect l="0" t="0" r="0" b="0"/>
          <a:stretch>
            <a:fillRect/>
          </a:stretch>
        </p:blipFill>
        <p:spPr>
          <a:xfrm flipH="false" flipV="false" rot="0">
            <a:off x="2657398" y="2907158"/>
            <a:ext cx="12988588" cy="5860085"/>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8030571">
            <a:off x="12131333" y="4101399"/>
            <a:ext cx="4779128" cy="4105669"/>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846645">
            <a:off x="15790879" y="2228894"/>
            <a:ext cx="1356528" cy="1356528"/>
          </a:xfrm>
          <a:prstGeom prst="rect">
            <a:avLst/>
          </a:prstGeom>
        </p:spPr>
      </p:pic>
      <p:pic>
        <p:nvPicPr>
          <p:cNvPr name="Picture 4" id="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674399">
            <a:off x="13136734" y="828081"/>
            <a:ext cx="1272362" cy="1272362"/>
          </a:xfrm>
          <a:prstGeom prst="rect">
            <a:avLst/>
          </a:prstGeom>
        </p:spPr>
      </p:pic>
      <p:pic>
        <p:nvPicPr>
          <p:cNvPr name="Picture 5" id="5"/>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true" flipV="false" rot="0">
            <a:off x="15645986" y="4782623"/>
            <a:ext cx="4021423" cy="5993991"/>
          </a:xfrm>
          <a:prstGeom prst="rect">
            <a:avLst/>
          </a:prstGeom>
        </p:spPr>
      </p:pic>
      <p:pic>
        <p:nvPicPr>
          <p:cNvPr name="Picture 6" id="6"/>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214335" y="5067191"/>
            <a:ext cx="5629569" cy="5424857"/>
          </a:xfrm>
          <a:prstGeom prst="rect">
            <a:avLst/>
          </a:prstGeom>
        </p:spPr>
      </p:pic>
      <p:pic>
        <p:nvPicPr>
          <p:cNvPr name="Picture 7" id="7"/>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996050">
            <a:off x="12321242" y="3375242"/>
            <a:ext cx="1407382" cy="1407382"/>
          </a:xfrm>
          <a:prstGeom prst="rect">
            <a:avLst/>
          </a:prstGeom>
        </p:spPr>
      </p:pic>
      <p:pic>
        <p:nvPicPr>
          <p:cNvPr name="Picture 8" id="8"/>
          <p:cNvPicPr>
            <a:picLocks noChangeAspect="true"/>
          </p:cNvPicPr>
          <p:nvPr/>
        </p:nvPicPr>
        <p:blipFill>
          <a:blip r:embed="rId14"/>
          <a:srcRect l="0" t="0" r="0" b="0"/>
          <a:stretch>
            <a:fillRect/>
          </a:stretch>
        </p:blipFill>
        <p:spPr>
          <a:xfrm flipH="false" flipV="false" rot="0">
            <a:off x="2657398" y="2907158"/>
            <a:ext cx="12988588" cy="5860085"/>
          </a:xfrm>
          <a:prstGeom prst="rect">
            <a:avLst/>
          </a:prstGeom>
        </p:spPr>
      </p:pic>
      <p:sp>
        <p:nvSpPr>
          <p:cNvPr name="TextBox 9" id="9"/>
          <p:cNvSpPr txBox="true"/>
          <p:nvPr/>
        </p:nvSpPr>
        <p:spPr>
          <a:xfrm rot="0">
            <a:off x="2657398" y="2279143"/>
            <a:ext cx="10053440" cy="628015"/>
          </a:xfrm>
          <a:prstGeom prst="rect">
            <a:avLst/>
          </a:prstGeom>
        </p:spPr>
        <p:txBody>
          <a:bodyPr anchor="t" rtlCol="false" tIns="0" lIns="0" bIns="0" rIns="0">
            <a:spAutoFit/>
          </a:bodyPr>
          <a:lstStyle/>
          <a:p>
            <a:pPr algn="ctr">
              <a:lnSpc>
                <a:spcPts val="4759"/>
              </a:lnSpc>
            </a:pPr>
            <a:r>
              <a:rPr lang="en-US" sz="3399">
                <a:solidFill>
                  <a:srgbClr val="000000"/>
                </a:solidFill>
                <a:latin typeface="Telegraf Bold"/>
              </a:rPr>
              <a:t>Hoe kunnen de juiste voorzieningen bijdragen?</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1009650"/>
            <a:ext cx="18288000" cy="7791450"/>
          </a:xfrm>
          <a:prstGeom prst="rect">
            <a:avLst/>
          </a:prstGeom>
        </p:spPr>
        <p:txBody>
          <a:bodyPr anchor="t" rtlCol="false" tIns="0" lIns="0" bIns="0" rIns="0">
            <a:spAutoFit/>
          </a:bodyPr>
          <a:lstStyle/>
          <a:p>
            <a:pPr algn="just">
              <a:lnSpc>
                <a:spcPts val="3600"/>
              </a:lnSpc>
              <a:spcBef>
                <a:spcPct val="0"/>
              </a:spcBef>
            </a:pPr>
            <a:r>
              <a:rPr lang="en-US" sz="3000">
                <a:solidFill>
                  <a:srgbClr val="000000"/>
                </a:solidFill>
                <a:latin typeface="Arimo"/>
              </a:rPr>
              <a:t>Maak een nieuw document aan voor wat deskresearch: </a:t>
            </a:r>
          </a:p>
          <a:p>
            <a:pPr algn="just">
              <a:lnSpc>
                <a:spcPts val="3600"/>
              </a:lnSpc>
              <a:spcBef>
                <a:spcPct val="0"/>
              </a:spcBef>
            </a:pPr>
          </a:p>
          <a:p>
            <a:pPr algn="just">
              <a:lnSpc>
                <a:spcPts val="3600"/>
              </a:lnSpc>
              <a:spcBef>
                <a:spcPct val="0"/>
              </a:spcBef>
            </a:pPr>
            <a:r>
              <a:rPr lang="en-US" sz="3000">
                <a:solidFill>
                  <a:srgbClr val="000000"/>
                </a:solidFill>
                <a:latin typeface="Arimo"/>
              </a:rPr>
              <a:t>Doe een </a:t>
            </a:r>
            <a:r>
              <a:rPr lang="en-US" sz="3000">
                <a:solidFill>
                  <a:srgbClr val="F88A30"/>
                </a:solidFill>
                <a:latin typeface="Arimo"/>
              </a:rPr>
              <a:t>demografisch onderzoek</a:t>
            </a:r>
            <a:r>
              <a:rPr lang="en-US" sz="3000">
                <a:solidFill>
                  <a:srgbClr val="000000"/>
                </a:solidFill>
                <a:latin typeface="Arimo"/>
              </a:rPr>
              <a:t> naar de bewoners van je wijk / dorp: neem daarin in ieder geval de leeftijdsopbouw, gemiddeld aantal personen per huidhouden  en het aantal personen met een migratieachtergrond in ieder geval. Gebruik de site van het CBS hiervoor. </a:t>
            </a:r>
          </a:p>
          <a:p>
            <a:pPr algn="just">
              <a:lnSpc>
                <a:spcPts val="3600"/>
              </a:lnSpc>
              <a:spcBef>
                <a:spcPct val="0"/>
              </a:spcBef>
            </a:pPr>
          </a:p>
          <a:p>
            <a:pPr algn="just">
              <a:lnSpc>
                <a:spcPts val="3600"/>
              </a:lnSpc>
              <a:spcBef>
                <a:spcPct val="0"/>
              </a:spcBef>
            </a:pPr>
            <a:r>
              <a:rPr lang="en-US" sz="3000">
                <a:solidFill>
                  <a:srgbClr val="000000"/>
                </a:solidFill>
                <a:latin typeface="Arimo"/>
              </a:rPr>
              <a:t>Onderzoek en beschrijf hoe de bewoners in je wijk gescoord hebben op onderdelen van de ‘</a:t>
            </a:r>
            <a:r>
              <a:rPr lang="en-US" sz="3000">
                <a:solidFill>
                  <a:srgbClr val="F88A30"/>
                </a:solidFill>
                <a:latin typeface="Arimo"/>
              </a:rPr>
              <a:t>sociale leefbaarheid</a:t>
            </a:r>
            <a:r>
              <a:rPr lang="en-US" sz="3000">
                <a:solidFill>
                  <a:srgbClr val="000000"/>
                </a:solidFill>
                <a:latin typeface="Arimo"/>
              </a:rPr>
              <a:t>’ in de </a:t>
            </a:r>
            <a:r>
              <a:rPr lang="en-US" sz="3000">
                <a:solidFill>
                  <a:srgbClr val="F88A30"/>
                </a:solidFill>
                <a:latin typeface="Arimo"/>
              </a:rPr>
              <a:t>Leefbarometer of Lemon-meting</a:t>
            </a:r>
            <a:r>
              <a:rPr lang="en-US" sz="3000">
                <a:solidFill>
                  <a:srgbClr val="000000"/>
                </a:solidFill>
                <a:latin typeface="Arimo"/>
              </a:rPr>
              <a:t>. Gebruik één van beide sites hiervoor.</a:t>
            </a:r>
          </a:p>
          <a:p>
            <a:pPr algn="just">
              <a:lnSpc>
                <a:spcPts val="3600"/>
              </a:lnSpc>
              <a:spcBef>
                <a:spcPct val="0"/>
              </a:spcBef>
            </a:pPr>
          </a:p>
          <a:p>
            <a:pPr algn="just">
              <a:lnSpc>
                <a:spcPts val="3600"/>
              </a:lnSpc>
              <a:spcBef>
                <a:spcPct val="0"/>
              </a:spcBef>
            </a:pPr>
            <a:r>
              <a:rPr lang="en-US" sz="3000">
                <a:solidFill>
                  <a:srgbClr val="000000"/>
                </a:solidFill>
                <a:latin typeface="Arimo"/>
              </a:rPr>
              <a:t>Zoek of je </a:t>
            </a:r>
            <a:r>
              <a:rPr lang="en-US" sz="3000">
                <a:solidFill>
                  <a:srgbClr val="F88A30"/>
                </a:solidFill>
                <a:latin typeface="Arimo"/>
              </a:rPr>
              <a:t>wijkinitiatieven </a:t>
            </a:r>
            <a:r>
              <a:rPr lang="en-US" sz="3000">
                <a:solidFill>
                  <a:srgbClr val="000000"/>
                </a:solidFill>
                <a:latin typeface="Arimo"/>
              </a:rPr>
              <a:t>kunt vinden op gebeid van </a:t>
            </a:r>
            <a:r>
              <a:rPr lang="en-US" sz="3000">
                <a:solidFill>
                  <a:srgbClr val="F88A30"/>
                </a:solidFill>
                <a:latin typeface="Arimo"/>
              </a:rPr>
              <a:t>sociale leefbaarheid</a:t>
            </a:r>
            <a:r>
              <a:rPr lang="en-US" sz="3000">
                <a:solidFill>
                  <a:srgbClr val="000000"/>
                </a:solidFill>
                <a:latin typeface="Arimo"/>
              </a:rPr>
              <a:t> en beschrijf die kort. Dit kun je vinden op bv. de site van de gemeente, de wijkraad of dorpsraad. Maar ook op een site of andere social media van bv. organisatie voor sociaal cultureel werk of wijkbewoners</a:t>
            </a:r>
          </a:p>
          <a:p>
            <a:pPr algn="just">
              <a:lnSpc>
                <a:spcPts val="3600"/>
              </a:lnSpc>
              <a:spcBef>
                <a:spcPct val="0"/>
              </a:spcBef>
            </a:pPr>
          </a:p>
          <a:p>
            <a:pPr algn="just">
              <a:lnSpc>
                <a:spcPts val="3600"/>
              </a:lnSpc>
              <a:spcBef>
                <a:spcPct val="0"/>
              </a:spcBef>
            </a:pPr>
            <a:r>
              <a:rPr lang="en-US" sz="3000">
                <a:solidFill>
                  <a:srgbClr val="000000"/>
                </a:solidFill>
                <a:latin typeface="Arimo"/>
              </a:rPr>
              <a:t>Wat valt je bij al die bronnen op aan de ‘stand van zaken op gebied van de sociale leefbaarheid’? Knelpunten? Positieve ontwikkelingen? Wat is een onderwerp, probleem of thema voor verbetering? </a:t>
            </a:r>
          </a:p>
          <a:p>
            <a:pPr algn="just">
              <a:lnSpc>
                <a:spcPts val="3600"/>
              </a:lnSpc>
              <a:spcBef>
                <a:spcPct val="0"/>
              </a:spcBef>
            </a:pPr>
          </a:p>
          <a:p>
            <a:pPr algn="just">
              <a:lnSpc>
                <a:spcPts val="3600"/>
              </a:lnSpc>
              <a:spcBef>
                <a:spcPct val="0"/>
              </a:spcBef>
            </a:pPr>
            <a:r>
              <a:rPr lang="en-US" sz="3000">
                <a:solidFill>
                  <a:srgbClr val="000000"/>
                </a:solidFill>
                <a:latin typeface="Arimo"/>
              </a:rPr>
              <a:t>Vul alle informatie die je nu verzameld hebt, in je SWOT in.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80217" y="4059001"/>
            <a:ext cx="4400940" cy="6336432"/>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354467">
            <a:off x="2125367" y="274446"/>
            <a:ext cx="1704059" cy="2546827"/>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1920319">
            <a:off x="427876" y="1662534"/>
            <a:ext cx="1336872" cy="1998042"/>
          </a:xfrm>
          <a:prstGeom prst="rect">
            <a:avLst/>
          </a:prstGeom>
        </p:spPr>
      </p:pic>
      <p:grpSp>
        <p:nvGrpSpPr>
          <p:cNvPr name="Group 5" id="5"/>
          <p:cNvGrpSpPr/>
          <p:nvPr/>
        </p:nvGrpSpPr>
        <p:grpSpPr>
          <a:xfrm rot="0">
            <a:off x="6236211" y="4368611"/>
            <a:ext cx="11023089" cy="4110632"/>
            <a:chOff x="0" y="0"/>
            <a:chExt cx="14697452" cy="5480843"/>
          </a:xfrm>
        </p:grpSpPr>
        <p:sp>
          <p:nvSpPr>
            <p:cNvPr name="TextBox 6" id="6"/>
            <p:cNvSpPr txBox="true"/>
            <p:nvPr/>
          </p:nvSpPr>
          <p:spPr>
            <a:xfrm rot="0">
              <a:off x="0" y="-47625"/>
              <a:ext cx="14697452" cy="4492625"/>
            </a:xfrm>
            <a:prstGeom prst="rect">
              <a:avLst/>
            </a:prstGeom>
          </p:spPr>
          <p:txBody>
            <a:bodyPr anchor="t" rtlCol="false" tIns="0" lIns="0" bIns="0" rIns="0">
              <a:spAutoFit/>
            </a:bodyPr>
            <a:lstStyle/>
            <a:p>
              <a:pPr algn="just">
                <a:lnSpc>
                  <a:spcPts val="5262"/>
                </a:lnSpc>
              </a:pPr>
              <a:r>
                <a:rPr lang="en-US" sz="4385">
                  <a:solidFill>
                    <a:srgbClr val="171717"/>
                  </a:solidFill>
                  <a:latin typeface="Telegraf Bold"/>
                </a:rPr>
                <a:t>Als er vragen zijn, stel ze gerust! </a:t>
              </a:r>
            </a:p>
            <a:p>
              <a:pPr algn="just">
                <a:lnSpc>
                  <a:spcPts val="5262"/>
                </a:lnSpc>
              </a:pPr>
            </a:p>
            <a:p>
              <a:pPr algn="just">
                <a:lnSpc>
                  <a:spcPts val="5262"/>
                </a:lnSpc>
              </a:pPr>
            </a:p>
            <a:p>
              <a:pPr algn="just">
                <a:lnSpc>
                  <a:spcPts val="5262"/>
                </a:lnSpc>
              </a:pPr>
              <a:r>
                <a:rPr lang="en-US" sz="4385">
                  <a:solidFill>
                    <a:srgbClr val="171717"/>
                  </a:solidFill>
                  <a:latin typeface="Telegraf Bold"/>
                </a:rPr>
                <a:t> </a:t>
              </a:r>
            </a:p>
            <a:p>
              <a:pPr algn="just">
                <a:lnSpc>
                  <a:spcPts val="5262"/>
                </a:lnSpc>
              </a:pPr>
            </a:p>
          </p:txBody>
        </p:sp>
        <p:sp>
          <p:nvSpPr>
            <p:cNvPr name="TextBox 7" id="7"/>
            <p:cNvSpPr txBox="true"/>
            <p:nvPr/>
          </p:nvSpPr>
          <p:spPr>
            <a:xfrm rot="0">
              <a:off x="1275702" y="5026633"/>
              <a:ext cx="12146047" cy="454210"/>
            </a:xfrm>
            <a:prstGeom prst="rect">
              <a:avLst/>
            </a:prstGeom>
          </p:spPr>
          <p:txBody>
            <a:bodyPr anchor="t" rtlCol="false" tIns="0" lIns="0" bIns="0" rIns="0">
              <a:spAutoFit/>
            </a:bodyPr>
            <a:lstStyle/>
            <a:p>
              <a:pPr algn="ctr">
                <a:lnSpc>
                  <a:spcPts val="2686"/>
                </a:lnSpc>
              </a:pP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1687950"/>
            <a:ext cx="6280463" cy="6911101"/>
          </a:xfrm>
          <a:prstGeom prst="rect">
            <a:avLst/>
          </a:prstGeom>
        </p:spPr>
      </p:pic>
      <p:sp>
        <p:nvSpPr>
          <p:cNvPr name="TextBox 3" id="3"/>
          <p:cNvSpPr txBox="true"/>
          <p:nvPr/>
        </p:nvSpPr>
        <p:spPr>
          <a:xfrm rot="0">
            <a:off x="9144000" y="4762500"/>
            <a:ext cx="7414022" cy="714375"/>
          </a:xfrm>
          <a:prstGeom prst="rect">
            <a:avLst/>
          </a:prstGeom>
        </p:spPr>
        <p:txBody>
          <a:bodyPr anchor="t" rtlCol="false" tIns="0" lIns="0" bIns="0" rIns="0">
            <a:spAutoFit/>
          </a:bodyPr>
          <a:lstStyle/>
          <a:p>
            <a:pPr algn="ctr">
              <a:lnSpc>
                <a:spcPts val="5262"/>
              </a:lnSpc>
              <a:spcBef>
                <a:spcPct val="0"/>
              </a:spcBef>
            </a:pPr>
            <a:r>
              <a:rPr lang="en-US" sz="4385">
                <a:solidFill>
                  <a:srgbClr val="000000"/>
                </a:solidFill>
                <a:latin typeface="Telegraf Bold"/>
              </a:rPr>
              <a:t>Vooruitblik volgende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DAFOqFZKNjI</dc:identifier>
  <dcterms:modified xsi:type="dcterms:W3CDTF">2011-08-01T06:04:30Z</dcterms:modified>
  <cp:revision>1</cp:revision>
  <dc:title>White and Black Classroom Rules and Online Etiquette Education Presentation</dc:title>
</cp:coreProperties>
</file>